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31"/>
  </p:notesMasterIdLst>
  <p:sldIdLst>
    <p:sldId id="2147376479" r:id="rId2"/>
    <p:sldId id="2147376480" r:id="rId3"/>
    <p:sldId id="2147376481" r:id="rId4"/>
    <p:sldId id="2147376483" r:id="rId5"/>
    <p:sldId id="361" r:id="rId6"/>
    <p:sldId id="2147376453" r:id="rId7"/>
    <p:sldId id="2147376454" r:id="rId8"/>
    <p:sldId id="2147376509" r:id="rId9"/>
    <p:sldId id="2147376510" r:id="rId10"/>
    <p:sldId id="2147376484" r:id="rId11"/>
    <p:sldId id="2147376486" r:id="rId12"/>
    <p:sldId id="2147376487" r:id="rId13"/>
    <p:sldId id="2147376488" r:id="rId14"/>
    <p:sldId id="2147376489" r:id="rId15"/>
    <p:sldId id="2147376490" r:id="rId16"/>
    <p:sldId id="2147376491" r:id="rId17"/>
    <p:sldId id="2147376493" r:id="rId18"/>
    <p:sldId id="2147376494" r:id="rId19"/>
    <p:sldId id="2147376492" r:id="rId20"/>
    <p:sldId id="2147376495" r:id="rId21"/>
    <p:sldId id="2147376497" r:id="rId22"/>
    <p:sldId id="2147376496" r:id="rId23"/>
    <p:sldId id="2147376498" r:id="rId24"/>
    <p:sldId id="2147376499" r:id="rId25"/>
    <p:sldId id="2147376500" r:id="rId26"/>
    <p:sldId id="2147376501" r:id="rId27"/>
    <p:sldId id="2147376502" r:id="rId28"/>
    <p:sldId id="2147376505" r:id="rId29"/>
    <p:sldId id="2147376506" r:id="rId30"/>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9933"/>
    <a:srgbClr val="3399FF"/>
    <a:srgbClr val="0099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FF8C14-126C-475F-88E9-9030CCA81623}" v="11" dt="2026-04-27T04:26:17.0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1812" y="90"/>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EC1738-568A-40E8-92DE-EDFCACD76C01}" type="datetimeFigureOut">
              <a:rPr lang="en-US" smtClean="0"/>
              <a:t>4/27/2026</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378814-1D21-4993-A80A-29DD3BF1F161}" type="slidenum">
              <a:rPr lang="en-US" smtClean="0"/>
              <a:t>‹#›</a:t>
            </a:fld>
            <a:endParaRPr lang="en-US"/>
          </a:p>
        </p:txBody>
      </p:sp>
    </p:spTree>
    <p:extLst>
      <p:ext uri="{BB962C8B-B14F-4D97-AF65-F5344CB8AC3E}">
        <p14:creationId xmlns:p14="http://schemas.microsoft.com/office/powerpoint/2010/main" val="2291591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7C933D8-8485-4D4B-B6B2-2FCAD7ACA039}" type="datetime3">
              <a:rPr lang="en-US" smtClean="0"/>
              <a:t>27 April 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C45D00-3643-4458-896F-4BE7599D175B}" type="slidenum">
              <a:rPr lang="en-US" smtClean="0"/>
              <a:t>‹#›</a:t>
            </a:fld>
            <a:endParaRPr lang="en-US"/>
          </a:p>
        </p:txBody>
      </p:sp>
      <p:sp>
        <p:nvSpPr>
          <p:cNvPr id="7" name="Rectangle 6">
            <a:extLst>
              <a:ext uri="{FF2B5EF4-FFF2-40B4-BE49-F238E27FC236}">
                <a16:creationId xmlns:a16="http://schemas.microsoft.com/office/drawing/2014/main" id="{72A323E1-E7A5-455E-67A7-838C828D6948}"/>
              </a:ext>
            </a:extLst>
          </p:cNvPr>
          <p:cNvSpPr/>
          <p:nvPr userDrawn="1"/>
        </p:nvSpPr>
        <p:spPr>
          <a:xfrm>
            <a:off x="10590" y="0"/>
            <a:ext cx="9906000" cy="134754"/>
          </a:xfrm>
          <a:prstGeom prst="rect">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0084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FCF683-C3B6-4623-AD62-A58EDBD0ABBF}" type="datetime3">
              <a:rPr lang="en-US" smtClean="0"/>
              <a:t>27 April 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C45D00-3643-4458-896F-4BE7599D175B}" type="slidenum">
              <a:rPr lang="en-US" smtClean="0"/>
              <a:t>‹#›</a:t>
            </a:fld>
            <a:endParaRPr lang="en-US"/>
          </a:p>
        </p:txBody>
      </p:sp>
    </p:spTree>
    <p:extLst>
      <p:ext uri="{BB962C8B-B14F-4D97-AF65-F5344CB8AC3E}">
        <p14:creationId xmlns:p14="http://schemas.microsoft.com/office/powerpoint/2010/main" val="3745846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643617-902F-4564-935D-A8E912AA10E2}" type="datetime3">
              <a:rPr lang="en-US" smtClean="0"/>
              <a:t>27 April 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C45D00-3643-4458-896F-4BE7599D175B}" type="slidenum">
              <a:rPr lang="en-US" smtClean="0"/>
              <a:t>‹#›</a:t>
            </a:fld>
            <a:endParaRPr lang="en-US"/>
          </a:p>
        </p:txBody>
      </p:sp>
    </p:spTree>
    <p:extLst>
      <p:ext uri="{BB962C8B-B14F-4D97-AF65-F5344CB8AC3E}">
        <p14:creationId xmlns:p14="http://schemas.microsoft.com/office/powerpoint/2010/main" val="4003761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6263C5-FCAF-43AE-A141-882F3791F2E9}" type="datetime3">
              <a:rPr lang="en-US" smtClean="0"/>
              <a:t>27 April 2026</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C45D00-3643-4458-896F-4BE7599D175B}" type="slidenum">
              <a:rPr lang="en-US" smtClean="0"/>
              <a:pPr/>
              <a:t>‹#›</a:t>
            </a:fld>
            <a:endParaRPr lang="en-US" dirty="0"/>
          </a:p>
        </p:txBody>
      </p:sp>
      <p:sp>
        <p:nvSpPr>
          <p:cNvPr id="7" name="Rectangle 6">
            <a:extLst>
              <a:ext uri="{FF2B5EF4-FFF2-40B4-BE49-F238E27FC236}">
                <a16:creationId xmlns:a16="http://schemas.microsoft.com/office/drawing/2014/main" id="{EA40C73F-2456-597C-CDEF-8969C847DACE}"/>
              </a:ext>
            </a:extLst>
          </p:cNvPr>
          <p:cNvSpPr/>
          <p:nvPr userDrawn="1"/>
        </p:nvSpPr>
        <p:spPr>
          <a:xfrm>
            <a:off x="0" y="6309320"/>
            <a:ext cx="9906000" cy="548680"/>
          </a:xfrm>
          <a:prstGeom prst="rect">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9C2DDB-F128-3953-E6DD-207DB9D1435E}"/>
              </a:ext>
            </a:extLst>
          </p:cNvPr>
          <p:cNvSpPr/>
          <p:nvPr userDrawn="1"/>
        </p:nvSpPr>
        <p:spPr>
          <a:xfrm>
            <a:off x="10590" y="0"/>
            <a:ext cx="9906000" cy="134754"/>
          </a:xfrm>
          <a:prstGeom prst="rect">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4B9ABE3-5A45-CE77-0A91-E4BE6D922B1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47" t="2950" r="1412" b="4194"/>
          <a:stretch/>
        </p:blipFill>
        <p:spPr>
          <a:xfrm>
            <a:off x="0" y="188640"/>
            <a:ext cx="2238375" cy="964406"/>
          </a:xfrm>
          <a:prstGeom prst="rect">
            <a:avLst/>
          </a:prstGeom>
        </p:spPr>
      </p:pic>
    </p:spTree>
    <p:extLst>
      <p:ext uri="{BB962C8B-B14F-4D97-AF65-F5344CB8AC3E}">
        <p14:creationId xmlns:p14="http://schemas.microsoft.com/office/powerpoint/2010/main" val="3920577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71BB9C-FDE8-4607-A723-4ED2676ECA6A}" type="datetime3">
              <a:rPr lang="en-US" smtClean="0"/>
              <a:t>27 April 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C45D00-3643-4458-896F-4BE7599D175B}" type="slidenum">
              <a:rPr lang="en-US" smtClean="0"/>
              <a:t>‹#›</a:t>
            </a:fld>
            <a:endParaRPr lang="en-US"/>
          </a:p>
        </p:txBody>
      </p:sp>
    </p:spTree>
    <p:extLst>
      <p:ext uri="{BB962C8B-B14F-4D97-AF65-F5344CB8AC3E}">
        <p14:creationId xmlns:p14="http://schemas.microsoft.com/office/powerpoint/2010/main" val="2876496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1CFF7F-B753-42A3-9872-4ADED7F72564}" type="datetime3">
              <a:rPr lang="en-US" smtClean="0"/>
              <a:t>27 April 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C45D00-3643-4458-896F-4BE7599D175B}" type="slidenum">
              <a:rPr lang="en-US" smtClean="0"/>
              <a:t>‹#›</a:t>
            </a:fld>
            <a:endParaRPr lang="en-US"/>
          </a:p>
        </p:txBody>
      </p:sp>
    </p:spTree>
    <p:extLst>
      <p:ext uri="{BB962C8B-B14F-4D97-AF65-F5344CB8AC3E}">
        <p14:creationId xmlns:p14="http://schemas.microsoft.com/office/powerpoint/2010/main" val="3858325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DC5897-02F9-43EF-B7EC-908187E2149B}" type="datetime3">
              <a:rPr lang="en-US" smtClean="0"/>
              <a:t>27 April 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C45D00-3643-4458-896F-4BE7599D175B}" type="slidenum">
              <a:rPr lang="en-US" smtClean="0"/>
              <a:t>‹#›</a:t>
            </a:fld>
            <a:endParaRPr lang="en-US"/>
          </a:p>
        </p:txBody>
      </p:sp>
    </p:spTree>
    <p:extLst>
      <p:ext uri="{BB962C8B-B14F-4D97-AF65-F5344CB8AC3E}">
        <p14:creationId xmlns:p14="http://schemas.microsoft.com/office/powerpoint/2010/main" val="3272049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CE0C10-3699-4E98-BAE9-C8E0044C328C}" type="datetime3">
              <a:rPr lang="en-US" smtClean="0"/>
              <a:t>27 April 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C45D00-3643-4458-896F-4BE7599D175B}" type="slidenum">
              <a:rPr lang="en-US" smtClean="0"/>
              <a:t>‹#›</a:t>
            </a:fld>
            <a:endParaRPr lang="en-US"/>
          </a:p>
        </p:txBody>
      </p:sp>
    </p:spTree>
    <p:extLst>
      <p:ext uri="{BB962C8B-B14F-4D97-AF65-F5344CB8AC3E}">
        <p14:creationId xmlns:p14="http://schemas.microsoft.com/office/powerpoint/2010/main" val="984369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F6DB16-3D4B-4068-BDCD-936555A91CE2}" type="datetime3">
              <a:rPr lang="en-US" smtClean="0"/>
              <a:t>27 April 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C45D00-3643-4458-896F-4BE7599D175B}" type="slidenum">
              <a:rPr lang="en-US" smtClean="0"/>
              <a:t>‹#›</a:t>
            </a:fld>
            <a:endParaRPr lang="en-US"/>
          </a:p>
        </p:txBody>
      </p:sp>
    </p:spTree>
    <p:extLst>
      <p:ext uri="{BB962C8B-B14F-4D97-AF65-F5344CB8AC3E}">
        <p14:creationId xmlns:p14="http://schemas.microsoft.com/office/powerpoint/2010/main" val="2420180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C6D67D-283C-458B-9AF4-34F126F59CC3}" type="datetime3">
              <a:rPr lang="en-US" smtClean="0"/>
              <a:t>27 April 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C45D00-3643-4458-896F-4BE7599D175B}" type="slidenum">
              <a:rPr lang="en-US" smtClean="0"/>
              <a:t>‹#›</a:t>
            </a:fld>
            <a:endParaRPr lang="en-US"/>
          </a:p>
        </p:txBody>
      </p:sp>
    </p:spTree>
    <p:extLst>
      <p:ext uri="{BB962C8B-B14F-4D97-AF65-F5344CB8AC3E}">
        <p14:creationId xmlns:p14="http://schemas.microsoft.com/office/powerpoint/2010/main" val="685142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87DEA2-1B02-4D9B-95B9-5A4DCB3CC57A}" type="datetime3">
              <a:rPr lang="en-US" smtClean="0"/>
              <a:t>27 April 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C45D00-3643-4458-896F-4BE7599D175B}" type="slidenum">
              <a:rPr lang="en-US" smtClean="0"/>
              <a:t>‹#›</a:t>
            </a:fld>
            <a:endParaRPr lang="en-US"/>
          </a:p>
        </p:txBody>
      </p:sp>
    </p:spTree>
    <p:extLst>
      <p:ext uri="{BB962C8B-B14F-4D97-AF65-F5344CB8AC3E}">
        <p14:creationId xmlns:p14="http://schemas.microsoft.com/office/powerpoint/2010/main" val="4015760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5878D8-761C-4B8C-8C3F-1C8079C6E859}" type="datetime3">
              <a:rPr lang="en-US" smtClean="0"/>
              <a:t>27 April 2026</a:t>
            </a:fld>
            <a:endParaRPr lang="en-US"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C45D00-3643-4458-896F-4BE7599D175B}" type="slidenum">
              <a:rPr lang="en-US" smtClean="0"/>
              <a:t>‹#›</a:t>
            </a:fld>
            <a:endParaRPr lang="en-US"/>
          </a:p>
        </p:txBody>
      </p:sp>
    </p:spTree>
    <p:extLst>
      <p:ext uri="{BB962C8B-B14F-4D97-AF65-F5344CB8AC3E}">
        <p14:creationId xmlns:p14="http://schemas.microsoft.com/office/powerpoint/2010/main" val="316977259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DFB8ECE-5D93-0292-11BE-0C8B675D7F9B}"/>
              </a:ext>
            </a:extLst>
          </p:cNvPr>
          <p:cNvSpPr>
            <a:spLocks noGrp="1"/>
          </p:cNvSpPr>
          <p:nvPr>
            <p:ph type="subTitle" idx="1"/>
          </p:nvPr>
        </p:nvSpPr>
        <p:spPr/>
        <p:txBody>
          <a:bodyPr/>
          <a:lstStyle/>
          <a:p>
            <a:r>
              <a:rPr lang="en-US" dirty="0"/>
              <a:t>Dr Rashmi Shukla</a:t>
            </a:r>
          </a:p>
          <a:p>
            <a:r>
              <a:rPr lang="en-US" dirty="0" err="1"/>
              <a:t>NPO</a:t>
            </a:r>
            <a:r>
              <a:rPr lang="en-US" dirty="0"/>
              <a:t> Leprosy</a:t>
            </a:r>
          </a:p>
          <a:p>
            <a:r>
              <a:rPr lang="en-US" dirty="0"/>
              <a:t>WHO</a:t>
            </a:r>
          </a:p>
        </p:txBody>
      </p:sp>
      <p:sp>
        <p:nvSpPr>
          <p:cNvPr id="9" name="TextBox 8">
            <a:extLst>
              <a:ext uri="{FF2B5EF4-FFF2-40B4-BE49-F238E27FC236}">
                <a16:creationId xmlns:a16="http://schemas.microsoft.com/office/drawing/2014/main" id="{1C6C94A0-37BE-6343-B455-1645C2669F7D}"/>
              </a:ext>
            </a:extLst>
          </p:cNvPr>
          <p:cNvSpPr txBox="1"/>
          <p:nvPr/>
        </p:nvSpPr>
        <p:spPr>
          <a:xfrm>
            <a:off x="544960" y="1925395"/>
            <a:ext cx="9361040" cy="1569660"/>
          </a:xfrm>
          <a:prstGeom prst="rect">
            <a:avLst/>
          </a:prstGeom>
          <a:noFill/>
        </p:spPr>
        <p:txBody>
          <a:bodyPr wrap="square" rtlCol="0">
            <a:spAutoFit/>
          </a:bodyPr>
          <a:lstStyle/>
          <a:p>
            <a:r>
              <a:rPr lang="en-US" sz="4800" b="1" dirty="0"/>
              <a:t>Interruption of transmission and elimination of leprosy disease</a:t>
            </a:r>
          </a:p>
        </p:txBody>
      </p:sp>
    </p:spTree>
    <p:extLst>
      <p:ext uri="{BB962C8B-B14F-4D97-AF65-F5344CB8AC3E}">
        <p14:creationId xmlns:p14="http://schemas.microsoft.com/office/powerpoint/2010/main" val="2972086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0FF5D-8C49-BA9B-64AA-235B6481E3F3}"/>
            </a:ext>
          </a:extLst>
        </p:cNvPr>
        <p:cNvGrpSpPr/>
        <p:nvPr/>
      </p:nvGrpSpPr>
      <p:grpSpPr>
        <a:xfrm>
          <a:off x="0" y="0"/>
          <a:ext cx="0" cy="0"/>
          <a:chOff x="0" y="0"/>
          <a:chExt cx="0" cy="0"/>
        </a:xfrm>
      </p:grpSpPr>
      <p:sp>
        <p:nvSpPr>
          <p:cNvPr id="8" name="Rectangle 7"/>
          <p:cNvSpPr/>
          <p:nvPr/>
        </p:nvSpPr>
        <p:spPr>
          <a:xfrm>
            <a:off x="0" y="6309320"/>
            <a:ext cx="9906000" cy="548680"/>
          </a:xfrm>
          <a:prstGeom prst="rect">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375592" y="136523"/>
            <a:ext cx="99060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rgbClr val="FF0000"/>
                </a:solidFill>
              </a:rPr>
              <a:t>Phase 1 of Leprosy Elimination Framework</a:t>
            </a:r>
          </a:p>
        </p:txBody>
      </p:sp>
      <p:sp>
        <p:nvSpPr>
          <p:cNvPr id="6" name="Content Placeholder 5">
            <a:extLst>
              <a:ext uri="{FF2B5EF4-FFF2-40B4-BE49-F238E27FC236}">
                <a16:creationId xmlns:a16="http://schemas.microsoft.com/office/drawing/2014/main" id="{F069B2DE-0661-ED58-81C8-EF4448A33E6E}"/>
              </a:ext>
            </a:extLst>
          </p:cNvPr>
          <p:cNvSpPr txBox="1">
            <a:spLocks/>
          </p:cNvSpPr>
          <p:nvPr/>
        </p:nvSpPr>
        <p:spPr>
          <a:xfrm>
            <a:off x="56456" y="1152326"/>
            <a:ext cx="7776864" cy="543133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000" dirty="0">
              <a:solidFill>
                <a:srgbClr val="000000"/>
              </a:solidFill>
              <a:latin typeface="Zapf Humanist 601"/>
            </a:endParaRPr>
          </a:p>
          <a:p>
            <a:pPr marL="342900" indent="-342900" algn="l">
              <a:buFont typeface="Arial" panose="020B0604020202020204" pitchFamily="34" charset="0"/>
              <a:buChar char="•"/>
            </a:pPr>
            <a:r>
              <a:rPr lang="en-US" dirty="0">
                <a:latin typeface="Zapf Humanist 601"/>
              </a:rPr>
              <a:t>The milestone for interruption of transmission has been defined as ‘zero new autochthonous cases among children (&lt;15 years of age) for at least 5 consecutive years’. </a:t>
            </a:r>
          </a:p>
          <a:p>
            <a:pPr marL="342900" indent="-342900" algn="l">
              <a:buFont typeface="Arial" panose="020B0604020202020204" pitchFamily="34" charset="0"/>
              <a:buChar char="•"/>
            </a:pPr>
            <a:r>
              <a:rPr lang="en-US" dirty="0">
                <a:latin typeface="Zapf Humanist 601"/>
              </a:rPr>
              <a:t>Past epidemiological research has shown that when the incidence of leprosy declines, age at detection shifts towards older ages (Hambridge et al., 2021). </a:t>
            </a:r>
          </a:p>
          <a:p>
            <a:pPr marL="342900" indent="-342900" algn="l">
              <a:buFont typeface="Arial" panose="020B0604020202020204" pitchFamily="34" charset="0"/>
              <a:buChar char="•"/>
            </a:pPr>
            <a:r>
              <a:rPr lang="en-US" dirty="0">
                <a:latin typeface="Zapf Humanist 601"/>
              </a:rPr>
              <a:t>Manifestation of disease in children under 15 years of age thus indicates relatively recent transmission. </a:t>
            </a:r>
          </a:p>
          <a:p>
            <a:pPr marL="342900" indent="-342900" algn="l">
              <a:buFont typeface="Arial" panose="020B0604020202020204" pitchFamily="34" charset="0"/>
              <a:buChar char="•"/>
            </a:pPr>
            <a:r>
              <a:rPr lang="en-US" dirty="0">
                <a:latin typeface="Zapf Humanist 601"/>
              </a:rPr>
              <a:t>Rate, proportion or number of autochthonous cases among children (&lt;15 years of age) are used as proxy indicators for recent transmission.</a:t>
            </a:r>
          </a:p>
          <a:p>
            <a:pPr marL="342900" indent="-342900" algn="l">
              <a:buFont typeface="Arial" panose="020B0604020202020204" pitchFamily="34" charset="0"/>
              <a:buChar char="•"/>
            </a:pPr>
            <a:r>
              <a:rPr lang="en-US" dirty="0">
                <a:latin typeface="Zapf Humanist 601"/>
              </a:rPr>
              <a:t>sporadic child cases can still occur during Phase 2.</a:t>
            </a:r>
          </a:p>
          <a:p>
            <a:pPr marL="342900" indent="-342900" algn="l">
              <a:buFont typeface="Arial" panose="020B0604020202020204" pitchFamily="34" charset="0"/>
              <a:buChar char="•"/>
            </a:pPr>
            <a:endParaRPr lang="en-US" dirty="0">
              <a:latin typeface="Zapf Humanist 601"/>
            </a:endParaRPr>
          </a:p>
        </p:txBody>
      </p:sp>
      <p:sp>
        <p:nvSpPr>
          <p:cNvPr id="4" name="Date Placeholder 3"/>
          <p:cNvSpPr>
            <a:spLocks noGrp="1"/>
          </p:cNvSpPr>
          <p:nvPr>
            <p:ph type="dt" sz="half" idx="10"/>
          </p:nvPr>
        </p:nvSpPr>
        <p:spPr>
          <a:xfrm>
            <a:off x="681038" y="6356352"/>
            <a:ext cx="2228850" cy="365125"/>
          </a:xfrm>
        </p:spPr>
        <p:txBody>
          <a:bodyPr/>
          <a:lstStyle/>
          <a:p>
            <a:fld id="{9132D99B-AE18-4363-8943-A81DF92017A5}" type="datetime3">
              <a:rPr lang="en-US" smtClean="0">
                <a:solidFill>
                  <a:schemeClr val="tx1"/>
                </a:solidFill>
              </a:rPr>
              <a:t>27 April 2026</a:t>
            </a:fld>
            <a:endParaRPr lang="en-US" dirty="0">
              <a:solidFill>
                <a:schemeClr val="tx1"/>
              </a:solidFill>
            </a:endParaRPr>
          </a:p>
        </p:txBody>
      </p:sp>
      <p:sp>
        <p:nvSpPr>
          <p:cNvPr id="5" name="Slide Number Placeholder 4"/>
          <p:cNvSpPr>
            <a:spLocks noGrp="1"/>
          </p:cNvSpPr>
          <p:nvPr>
            <p:ph type="sldNum" sz="quarter" idx="12"/>
          </p:nvPr>
        </p:nvSpPr>
        <p:spPr>
          <a:xfrm>
            <a:off x="6996113" y="6356352"/>
            <a:ext cx="2228850" cy="365125"/>
          </a:xfrm>
        </p:spPr>
        <p:txBody>
          <a:bodyPr/>
          <a:lstStyle/>
          <a:p>
            <a:fld id="{C5C45D00-3643-4458-896F-4BE7599D175B}" type="slidenum">
              <a:rPr lang="en-US" smtClean="0">
                <a:solidFill>
                  <a:schemeClr val="tx1"/>
                </a:solidFill>
              </a:rPr>
              <a:t>10</a:t>
            </a:fld>
            <a:endParaRPr lang="en-US" dirty="0">
              <a:solidFill>
                <a:schemeClr val="tx1"/>
              </a:solidFill>
            </a:endParaRPr>
          </a:p>
        </p:txBody>
      </p:sp>
      <p:pic>
        <p:nvPicPr>
          <p:cNvPr id="10" name="Picture 9">
            <a:extLst>
              <a:ext uri="{FF2B5EF4-FFF2-40B4-BE49-F238E27FC236}">
                <a16:creationId xmlns:a16="http://schemas.microsoft.com/office/drawing/2014/main" id="{D443004A-5DE2-8670-7E9D-E8CED88B91B8}"/>
              </a:ext>
            </a:extLst>
          </p:cNvPr>
          <p:cNvPicPr>
            <a:picLocks noChangeAspect="1"/>
          </p:cNvPicPr>
          <p:nvPr/>
        </p:nvPicPr>
        <p:blipFill>
          <a:blip r:embed="rId2"/>
          <a:stretch>
            <a:fillRect/>
          </a:stretch>
        </p:blipFill>
        <p:spPr>
          <a:xfrm>
            <a:off x="7920395" y="1916832"/>
            <a:ext cx="1743075" cy="2381250"/>
          </a:xfrm>
          <a:prstGeom prst="rect">
            <a:avLst/>
          </a:prstGeom>
        </p:spPr>
      </p:pic>
    </p:spTree>
    <p:extLst>
      <p:ext uri="{BB962C8B-B14F-4D97-AF65-F5344CB8AC3E}">
        <p14:creationId xmlns:p14="http://schemas.microsoft.com/office/powerpoint/2010/main" val="834246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C180F-1003-35DA-6C99-E17A3A0B81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773C90-5E42-3E67-48FA-C8B4BD4327D5}"/>
              </a:ext>
            </a:extLst>
          </p:cNvPr>
          <p:cNvSpPr txBox="1">
            <a:spLocks/>
          </p:cNvSpPr>
          <p:nvPr/>
        </p:nvSpPr>
        <p:spPr>
          <a:xfrm>
            <a:off x="-663624" y="192400"/>
            <a:ext cx="89154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rgbClr val="FF0000"/>
                </a:solidFill>
              </a:rPr>
              <a:t>Phase 2 of Leprosy Elimination Framework</a:t>
            </a:r>
          </a:p>
        </p:txBody>
      </p:sp>
      <p:pic>
        <p:nvPicPr>
          <p:cNvPr id="7" name="Content Placeholder 6">
            <a:extLst>
              <a:ext uri="{FF2B5EF4-FFF2-40B4-BE49-F238E27FC236}">
                <a16:creationId xmlns:a16="http://schemas.microsoft.com/office/drawing/2014/main" id="{3EF23FF5-6A00-59A3-4F50-47E3CEDD35C8}"/>
              </a:ext>
            </a:extLst>
          </p:cNvPr>
          <p:cNvPicPr>
            <a:picLocks noChangeAspect="1"/>
          </p:cNvPicPr>
          <p:nvPr/>
        </p:nvPicPr>
        <p:blipFill>
          <a:blip r:embed="rId2"/>
          <a:stretch>
            <a:fillRect/>
          </a:stretch>
        </p:blipFill>
        <p:spPr>
          <a:xfrm>
            <a:off x="7977336" y="274638"/>
            <a:ext cx="1600200" cy="2400300"/>
          </a:xfrm>
          <a:prstGeom prst="rect">
            <a:avLst/>
          </a:prstGeom>
        </p:spPr>
      </p:pic>
      <p:sp>
        <p:nvSpPr>
          <p:cNvPr id="4" name="Date Placeholder 3">
            <a:extLst>
              <a:ext uri="{FF2B5EF4-FFF2-40B4-BE49-F238E27FC236}">
                <a16:creationId xmlns:a16="http://schemas.microsoft.com/office/drawing/2014/main" id="{C7E9F126-DE37-E5A2-9F2D-733FA71F5F4B}"/>
              </a:ext>
            </a:extLst>
          </p:cNvPr>
          <p:cNvSpPr>
            <a:spLocks noGrp="1"/>
          </p:cNvSpPr>
          <p:nvPr>
            <p:ph type="dt" sz="half" idx="10"/>
          </p:nvPr>
        </p:nvSpPr>
        <p:spPr>
          <a:xfrm>
            <a:off x="681038" y="6356352"/>
            <a:ext cx="2228850" cy="365125"/>
          </a:xfrm>
        </p:spPr>
        <p:txBody>
          <a:bodyPr/>
          <a:lstStyle/>
          <a:p>
            <a:fld id="{B06263C5-FCAF-43AE-A141-882F3791F2E9}" type="datetime3">
              <a:rPr lang="en-US" smtClean="0"/>
              <a:t>27 April 2026</a:t>
            </a:fld>
            <a:endParaRPr lang="en-US" dirty="0"/>
          </a:p>
        </p:txBody>
      </p:sp>
      <p:sp>
        <p:nvSpPr>
          <p:cNvPr id="5" name="Slide Number Placeholder 4">
            <a:extLst>
              <a:ext uri="{FF2B5EF4-FFF2-40B4-BE49-F238E27FC236}">
                <a16:creationId xmlns:a16="http://schemas.microsoft.com/office/drawing/2014/main" id="{B1D89362-3FCE-473D-3DCB-9C2C570495BC}"/>
              </a:ext>
            </a:extLst>
          </p:cNvPr>
          <p:cNvSpPr>
            <a:spLocks noGrp="1"/>
          </p:cNvSpPr>
          <p:nvPr>
            <p:ph type="sldNum" sz="quarter" idx="12"/>
          </p:nvPr>
        </p:nvSpPr>
        <p:spPr>
          <a:xfrm>
            <a:off x="6996113" y="6356352"/>
            <a:ext cx="2228850" cy="365125"/>
          </a:xfrm>
        </p:spPr>
        <p:txBody>
          <a:bodyPr/>
          <a:lstStyle/>
          <a:p>
            <a:fld id="{C5C45D00-3643-4458-896F-4BE7599D175B}" type="slidenum">
              <a:rPr lang="en-US" smtClean="0"/>
              <a:pPr/>
              <a:t>11</a:t>
            </a:fld>
            <a:endParaRPr lang="en-US" dirty="0"/>
          </a:p>
        </p:txBody>
      </p:sp>
      <p:sp>
        <p:nvSpPr>
          <p:cNvPr id="9" name="TextBox 8">
            <a:extLst>
              <a:ext uri="{FF2B5EF4-FFF2-40B4-BE49-F238E27FC236}">
                <a16:creationId xmlns:a16="http://schemas.microsoft.com/office/drawing/2014/main" id="{2D4AAF56-BCDB-76BE-D6E5-9D60B0F2C1F2}"/>
              </a:ext>
            </a:extLst>
          </p:cNvPr>
          <p:cNvSpPr txBox="1"/>
          <p:nvPr/>
        </p:nvSpPr>
        <p:spPr>
          <a:xfrm>
            <a:off x="662136" y="1303723"/>
            <a:ext cx="5984348" cy="4247317"/>
          </a:xfrm>
          <a:prstGeom prst="rect">
            <a:avLst/>
          </a:prstGeom>
          <a:noFill/>
        </p:spPr>
        <p:txBody>
          <a:bodyPr wrap="square">
            <a:spAutoFit/>
          </a:bodyPr>
          <a:lstStyle/>
          <a:p>
            <a:pPr algn="l"/>
            <a:endParaRPr lang="en-US" sz="2800" b="0" i="0" u="none" strike="noStrike" baseline="0" dirty="0">
              <a:solidFill>
                <a:srgbClr val="000000"/>
              </a:solidFill>
              <a:latin typeface="Zapf Humanist 601"/>
            </a:endParaRPr>
          </a:p>
          <a:p>
            <a:r>
              <a:rPr lang="en-US" sz="2800" dirty="0">
                <a:solidFill>
                  <a:srgbClr val="FF0000"/>
                </a:solidFill>
                <a:latin typeface="Zapf Humanist 601"/>
              </a:rPr>
              <a:t>Elimination of leprosy disease </a:t>
            </a:r>
            <a:r>
              <a:rPr lang="en-US" sz="2800" dirty="0">
                <a:latin typeface="Zapf Humanist 601"/>
              </a:rPr>
              <a:t>is achieved when an administrative area has </a:t>
            </a:r>
            <a:r>
              <a:rPr lang="en-US" sz="2800" dirty="0">
                <a:solidFill>
                  <a:srgbClr val="FF0000"/>
                </a:solidFill>
                <a:latin typeface="Zapf Humanist 601"/>
              </a:rPr>
              <a:t>not diagnosed any new autochthonous cases for at least three consecutive years.</a:t>
            </a:r>
          </a:p>
          <a:p>
            <a:endParaRPr lang="en-US" sz="1800" b="0" i="0" u="none" strike="noStrike" baseline="0" dirty="0">
              <a:solidFill>
                <a:srgbClr val="000000"/>
              </a:solidFill>
              <a:latin typeface="Zapf Humanist 601"/>
            </a:endParaRPr>
          </a:p>
          <a:p>
            <a:r>
              <a:rPr lang="en-US" sz="2800" dirty="0">
                <a:latin typeface="Zapf Humanist 601"/>
              </a:rPr>
              <a:t>The achievement should be verified by carrying out a Leprosy Programme and Transmission Assessment (</a:t>
            </a:r>
            <a:r>
              <a:rPr lang="en-US" sz="2800" dirty="0" err="1">
                <a:latin typeface="Zapf Humanist 601"/>
              </a:rPr>
              <a:t>LPTA</a:t>
            </a:r>
            <a:r>
              <a:rPr lang="en-US" sz="2800" dirty="0">
                <a:latin typeface="Zapf Humanist 601"/>
              </a:rPr>
              <a:t>).  </a:t>
            </a:r>
          </a:p>
        </p:txBody>
      </p:sp>
      <p:pic>
        <p:nvPicPr>
          <p:cNvPr id="11" name="Picture 10">
            <a:extLst>
              <a:ext uri="{FF2B5EF4-FFF2-40B4-BE49-F238E27FC236}">
                <a16:creationId xmlns:a16="http://schemas.microsoft.com/office/drawing/2014/main" id="{001A866F-38AA-308F-1918-5FA58D255277}"/>
              </a:ext>
            </a:extLst>
          </p:cNvPr>
          <p:cNvPicPr>
            <a:picLocks noChangeAspect="1"/>
          </p:cNvPicPr>
          <p:nvPr/>
        </p:nvPicPr>
        <p:blipFill>
          <a:blip r:embed="rId3"/>
          <a:stretch>
            <a:fillRect/>
          </a:stretch>
        </p:blipFill>
        <p:spPr>
          <a:xfrm>
            <a:off x="7161288" y="2327965"/>
            <a:ext cx="2476500" cy="3710196"/>
          </a:xfrm>
          <a:prstGeom prst="rect">
            <a:avLst/>
          </a:prstGeom>
        </p:spPr>
      </p:pic>
    </p:spTree>
    <p:extLst>
      <p:ext uri="{BB962C8B-B14F-4D97-AF65-F5344CB8AC3E}">
        <p14:creationId xmlns:p14="http://schemas.microsoft.com/office/powerpoint/2010/main" val="881793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116EA-8910-064D-A083-BF2995D399DC}"/>
            </a:ext>
          </a:extLst>
        </p:cNvPr>
        <p:cNvGrpSpPr/>
        <p:nvPr/>
      </p:nvGrpSpPr>
      <p:grpSpPr>
        <a:xfrm>
          <a:off x="0" y="0"/>
          <a:ext cx="0" cy="0"/>
          <a:chOff x="0" y="0"/>
          <a:chExt cx="0" cy="0"/>
        </a:xfrm>
      </p:grpSpPr>
      <p:sp>
        <p:nvSpPr>
          <p:cNvPr id="13" name="Rectangle 12"/>
          <p:cNvSpPr/>
          <p:nvPr/>
        </p:nvSpPr>
        <p:spPr>
          <a:xfrm>
            <a:off x="0" y="6309320"/>
            <a:ext cx="9906000" cy="548680"/>
          </a:xfrm>
          <a:prstGeom prst="rect">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38CE63-D894-D35F-0487-03817F136040}"/>
              </a:ext>
            </a:extLst>
          </p:cNvPr>
          <p:cNvSpPr txBox="1">
            <a:spLocks/>
          </p:cNvSpPr>
          <p:nvPr/>
        </p:nvSpPr>
        <p:spPr>
          <a:xfrm>
            <a:off x="69348" y="113039"/>
            <a:ext cx="89154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rgbClr val="C00000"/>
                </a:solidFill>
              </a:rPr>
              <a:t>Verification of Phase 2 of Leprosy Elimination Framework</a:t>
            </a:r>
          </a:p>
        </p:txBody>
      </p:sp>
      <p:sp>
        <p:nvSpPr>
          <p:cNvPr id="4" name="Date Placeholder 3"/>
          <p:cNvSpPr>
            <a:spLocks noGrp="1"/>
          </p:cNvSpPr>
          <p:nvPr>
            <p:ph type="dt" sz="half" idx="10"/>
          </p:nvPr>
        </p:nvSpPr>
        <p:spPr>
          <a:xfrm>
            <a:off x="681038" y="6356352"/>
            <a:ext cx="2228850" cy="365125"/>
          </a:xfrm>
        </p:spPr>
        <p:txBody>
          <a:bodyPr/>
          <a:lstStyle/>
          <a:p>
            <a:fld id="{D6285942-035F-4D90-81D5-10348AB434EF}" type="datetime3">
              <a:rPr lang="en-US" smtClean="0">
                <a:solidFill>
                  <a:schemeClr val="tx1"/>
                </a:solidFill>
              </a:rPr>
              <a:t>27 April 2026</a:t>
            </a:fld>
            <a:endParaRPr lang="en-US" dirty="0">
              <a:solidFill>
                <a:schemeClr val="tx1"/>
              </a:solidFill>
            </a:endParaRPr>
          </a:p>
        </p:txBody>
      </p:sp>
      <p:sp>
        <p:nvSpPr>
          <p:cNvPr id="5" name="Slide Number Placeholder 4"/>
          <p:cNvSpPr>
            <a:spLocks noGrp="1"/>
          </p:cNvSpPr>
          <p:nvPr>
            <p:ph type="sldNum" sz="quarter" idx="12"/>
          </p:nvPr>
        </p:nvSpPr>
        <p:spPr>
          <a:xfrm>
            <a:off x="6996113" y="6356352"/>
            <a:ext cx="2228850" cy="365125"/>
          </a:xfrm>
        </p:spPr>
        <p:txBody>
          <a:bodyPr/>
          <a:lstStyle/>
          <a:p>
            <a:fld id="{C5C45D00-3643-4458-896F-4BE7599D175B}" type="slidenum">
              <a:rPr lang="en-US" smtClean="0">
                <a:solidFill>
                  <a:schemeClr val="tx1"/>
                </a:solidFill>
              </a:rPr>
              <a:t>12</a:t>
            </a:fld>
            <a:endParaRPr lang="en-US" dirty="0">
              <a:solidFill>
                <a:schemeClr val="tx1"/>
              </a:solidFill>
            </a:endParaRPr>
          </a:p>
        </p:txBody>
      </p:sp>
      <p:sp>
        <p:nvSpPr>
          <p:cNvPr id="7" name="Rectangle 2"/>
          <p:cNvSpPr txBox="1">
            <a:spLocks noChangeArrowheads="1"/>
          </p:cNvSpPr>
          <p:nvPr/>
        </p:nvSpPr>
        <p:spPr bwMode="auto">
          <a:xfrm>
            <a:off x="361950" y="1088740"/>
            <a:ext cx="9182100"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a:endParaRPr lang="en-US" sz="2800" b="1" dirty="0">
              <a:solidFill>
                <a:srgbClr val="C00000"/>
              </a:solidFill>
              <a:latin typeface="+mj-lt"/>
              <a:ea typeface="+mj-ea"/>
              <a:cs typeface="+mj-cs"/>
            </a:endParaRPr>
          </a:p>
          <a:p>
            <a:r>
              <a:rPr lang="en-US" sz="2800" dirty="0">
                <a:latin typeface="Zapf Humanist 601"/>
              </a:rPr>
              <a:t>After confirmation, unit transitions into Phase 3, the Post-elimination surveillance phase. </a:t>
            </a:r>
          </a:p>
          <a:p>
            <a:r>
              <a:rPr lang="en-US" sz="2800" dirty="0">
                <a:latin typeface="Zapf Humanist 601"/>
              </a:rPr>
              <a:t>Due to the long incubation period, sporadic cases are still likely to occur from time to time. Leprosy could re-emerge in the unit. </a:t>
            </a:r>
          </a:p>
          <a:p>
            <a:r>
              <a:rPr lang="en-US" sz="2800" dirty="0">
                <a:solidFill>
                  <a:srgbClr val="FF0000"/>
                </a:solidFill>
                <a:latin typeface="Zapf Humanist 601"/>
              </a:rPr>
              <a:t>Re-emergence</a:t>
            </a:r>
            <a:r>
              <a:rPr lang="en-US" sz="2800" dirty="0">
                <a:latin typeface="Zapf Humanist 601"/>
              </a:rPr>
              <a:t> should be considered when the following criterion is met ‘the </a:t>
            </a:r>
            <a:r>
              <a:rPr lang="en-US" sz="2800" dirty="0">
                <a:solidFill>
                  <a:srgbClr val="FF0000"/>
                </a:solidFill>
                <a:latin typeface="Zapf Humanist 601"/>
              </a:rPr>
              <a:t>occurrence of 3 or more cases of leprosy on average in 3 consecutive years in one area</a:t>
            </a:r>
            <a:r>
              <a:rPr lang="en-US" sz="2800" dirty="0">
                <a:latin typeface="Zapf Humanist 601"/>
              </a:rPr>
              <a:t>’. </a:t>
            </a:r>
          </a:p>
          <a:p>
            <a:pPr lvl="1" eaLnBrk="1" hangingPunct="1">
              <a:lnSpc>
                <a:spcPct val="120000"/>
              </a:lnSpc>
              <a:spcBef>
                <a:spcPts val="0"/>
              </a:spcBef>
              <a:buFontTx/>
              <a:buNone/>
            </a:pPr>
            <a:endParaRPr lang="en-US" altLang="en-US" sz="1800" dirty="0">
              <a:solidFill>
                <a:srgbClr val="17375E"/>
              </a:solidFill>
              <a:latin typeface="Arial Narrow" panose="020B0606020202030204" pitchFamily="34" charset="0"/>
            </a:endParaRPr>
          </a:p>
        </p:txBody>
      </p:sp>
      <p:pic>
        <p:nvPicPr>
          <p:cNvPr id="3" name="Picture 2">
            <a:extLst>
              <a:ext uri="{FF2B5EF4-FFF2-40B4-BE49-F238E27FC236}">
                <a16:creationId xmlns:a16="http://schemas.microsoft.com/office/drawing/2014/main" id="{0DC0BCA5-79A9-3999-9BC5-CCAE026DCFAD}"/>
              </a:ext>
            </a:extLst>
          </p:cNvPr>
          <p:cNvPicPr>
            <a:picLocks noChangeAspect="1"/>
          </p:cNvPicPr>
          <p:nvPr/>
        </p:nvPicPr>
        <p:blipFill>
          <a:blip r:embed="rId2"/>
          <a:stretch>
            <a:fillRect/>
          </a:stretch>
        </p:blipFill>
        <p:spPr>
          <a:xfrm>
            <a:off x="8984748" y="0"/>
            <a:ext cx="921252" cy="1380184"/>
          </a:xfrm>
          <a:prstGeom prst="rect">
            <a:avLst/>
          </a:prstGeom>
        </p:spPr>
      </p:pic>
    </p:spTree>
    <p:extLst>
      <p:ext uri="{BB962C8B-B14F-4D97-AF65-F5344CB8AC3E}">
        <p14:creationId xmlns:p14="http://schemas.microsoft.com/office/powerpoint/2010/main" val="3598737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54DBC-315E-1FC7-EC4C-70A60E17FFD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E8B3CF-E70D-CB8C-43AC-42AB1D9E0E54}"/>
              </a:ext>
            </a:extLst>
          </p:cNvPr>
          <p:cNvSpPr txBox="1">
            <a:spLocks/>
          </p:cNvSpPr>
          <p:nvPr/>
        </p:nvSpPr>
        <p:spPr>
          <a:xfrm>
            <a:off x="495300" y="1600201"/>
            <a:ext cx="9210228" cy="45259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US" sz="2800" dirty="0">
                <a:latin typeface="Zapf Humanist 601"/>
              </a:rPr>
              <a:t>Every remerging cases should be carefully investigated.</a:t>
            </a:r>
          </a:p>
          <a:p>
            <a:pPr marL="457200" indent="-457200" algn="l">
              <a:buFont typeface="Arial" panose="020B0604020202020204" pitchFamily="34" charset="0"/>
              <a:buChar char="•"/>
            </a:pPr>
            <a:r>
              <a:rPr lang="en-US" sz="2800" dirty="0">
                <a:latin typeface="Zapf Humanist 601"/>
              </a:rPr>
              <a:t> If no operational reason for the increased incidence is found, and if new cases continue to occur at the same or an increased level, the health authorities may decide to reverse the area to the previous phase of elimination. </a:t>
            </a:r>
          </a:p>
          <a:p>
            <a:pPr marL="457200" indent="-457200" algn="l">
              <a:buFont typeface="Arial" panose="020B0604020202020204" pitchFamily="34" charset="0"/>
              <a:buChar char="•"/>
            </a:pPr>
            <a:r>
              <a:rPr lang="en-US" sz="2800" dirty="0">
                <a:latin typeface="Zapf Humanist 601"/>
              </a:rPr>
              <a:t>Each sporadic child case should also be investigated closely to assess whether infection is likely to have been acquired locally, to see if an index case can be established and whether there are any secondary cases among contacts.</a:t>
            </a:r>
            <a:endParaRPr lang="en-US" altLang="en-US" sz="2800" dirty="0">
              <a:latin typeface="Zapf Humanist 601"/>
            </a:endParaRPr>
          </a:p>
          <a:p>
            <a:endParaRPr lang="en-US" dirty="0"/>
          </a:p>
        </p:txBody>
      </p:sp>
      <p:sp>
        <p:nvSpPr>
          <p:cNvPr id="4" name="Date Placeholder 3">
            <a:extLst>
              <a:ext uri="{FF2B5EF4-FFF2-40B4-BE49-F238E27FC236}">
                <a16:creationId xmlns:a16="http://schemas.microsoft.com/office/drawing/2014/main" id="{8962D362-17FA-040A-5F09-07B4F08BB19B}"/>
              </a:ext>
            </a:extLst>
          </p:cNvPr>
          <p:cNvSpPr>
            <a:spLocks noGrp="1"/>
          </p:cNvSpPr>
          <p:nvPr>
            <p:ph type="dt" sz="half" idx="10"/>
          </p:nvPr>
        </p:nvSpPr>
        <p:spPr>
          <a:xfrm>
            <a:off x="681038" y="6356352"/>
            <a:ext cx="2228850" cy="365125"/>
          </a:xfrm>
        </p:spPr>
        <p:txBody>
          <a:bodyPr/>
          <a:lstStyle/>
          <a:p>
            <a:fld id="{B06263C5-FCAF-43AE-A141-882F3791F2E9}" type="datetime3">
              <a:rPr lang="en-US" smtClean="0"/>
              <a:t>27 April 2026</a:t>
            </a:fld>
            <a:endParaRPr lang="en-US" dirty="0"/>
          </a:p>
        </p:txBody>
      </p:sp>
      <p:sp>
        <p:nvSpPr>
          <p:cNvPr id="5" name="Slide Number Placeholder 4">
            <a:extLst>
              <a:ext uri="{FF2B5EF4-FFF2-40B4-BE49-F238E27FC236}">
                <a16:creationId xmlns:a16="http://schemas.microsoft.com/office/drawing/2014/main" id="{A7AB06BF-519C-B3D2-098E-DE138B51A085}"/>
              </a:ext>
            </a:extLst>
          </p:cNvPr>
          <p:cNvSpPr>
            <a:spLocks noGrp="1"/>
          </p:cNvSpPr>
          <p:nvPr>
            <p:ph type="sldNum" sz="quarter" idx="12"/>
          </p:nvPr>
        </p:nvSpPr>
        <p:spPr>
          <a:xfrm>
            <a:off x="6996113" y="6356352"/>
            <a:ext cx="2228850" cy="365125"/>
          </a:xfrm>
        </p:spPr>
        <p:txBody>
          <a:bodyPr/>
          <a:lstStyle/>
          <a:p>
            <a:fld id="{C5C45D00-3643-4458-896F-4BE7599D175B}" type="slidenum">
              <a:rPr lang="en-US" smtClean="0"/>
              <a:pPr/>
              <a:t>13</a:t>
            </a:fld>
            <a:endParaRPr lang="en-US" dirty="0"/>
          </a:p>
        </p:txBody>
      </p:sp>
      <p:pic>
        <p:nvPicPr>
          <p:cNvPr id="6" name="Picture 5">
            <a:extLst>
              <a:ext uri="{FF2B5EF4-FFF2-40B4-BE49-F238E27FC236}">
                <a16:creationId xmlns:a16="http://schemas.microsoft.com/office/drawing/2014/main" id="{C5BE0FA7-7657-7D05-5BDC-5EDFC6A29223}"/>
              </a:ext>
            </a:extLst>
          </p:cNvPr>
          <p:cNvPicPr>
            <a:picLocks noChangeAspect="1"/>
          </p:cNvPicPr>
          <p:nvPr/>
        </p:nvPicPr>
        <p:blipFill>
          <a:blip r:embed="rId2"/>
          <a:stretch>
            <a:fillRect/>
          </a:stretch>
        </p:blipFill>
        <p:spPr>
          <a:xfrm>
            <a:off x="8904510" y="136524"/>
            <a:ext cx="1012380" cy="1516708"/>
          </a:xfrm>
          <a:prstGeom prst="rect">
            <a:avLst/>
          </a:prstGeom>
        </p:spPr>
      </p:pic>
      <p:sp>
        <p:nvSpPr>
          <p:cNvPr id="8" name="TextBox 7">
            <a:extLst>
              <a:ext uri="{FF2B5EF4-FFF2-40B4-BE49-F238E27FC236}">
                <a16:creationId xmlns:a16="http://schemas.microsoft.com/office/drawing/2014/main" id="{6DC43991-FA88-7F58-48F3-1F913EE56C2E}"/>
              </a:ext>
            </a:extLst>
          </p:cNvPr>
          <p:cNvSpPr txBox="1"/>
          <p:nvPr/>
        </p:nvSpPr>
        <p:spPr>
          <a:xfrm>
            <a:off x="2576736" y="656875"/>
            <a:ext cx="9632952" cy="584775"/>
          </a:xfrm>
          <a:prstGeom prst="rect">
            <a:avLst/>
          </a:prstGeom>
          <a:noFill/>
        </p:spPr>
        <p:txBody>
          <a:bodyPr wrap="square">
            <a:spAutoFit/>
          </a:bodyPr>
          <a:lstStyle/>
          <a:p>
            <a:r>
              <a:rPr lang="en-US" sz="3200" b="1" dirty="0">
                <a:solidFill>
                  <a:srgbClr val="C00000"/>
                </a:solidFill>
              </a:rPr>
              <a:t>Verification of Phase 2</a:t>
            </a:r>
            <a:endParaRPr lang="en-US" sz="3200" dirty="0"/>
          </a:p>
        </p:txBody>
      </p:sp>
    </p:spTree>
    <p:extLst>
      <p:ext uri="{BB962C8B-B14F-4D97-AF65-F5344CB8AC3E}">
        <p14:creationId xmlns:p14="http://schemas.microsoft.com/office/powerpoint/2010/main" val="105897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B4728-2313-2D7B-8BBE-7BA6F41F06A2}"/>
            </a:ext>
          </a:extLst>
        </p:cNvPr>
        <p:cNvGrpSpPr/>
        <p:nvPr/>
      </p:nvGrpSpPr>
      <p:grpSpPr>
        <a:xfrm>
          <a:off x="0" y="0"/>
          <a:ext cx="0" cy="0"/>
          <a:chOff x="0" y="0"/>
          <a:chExt cx="0" cy="0"/>
        </a:xfrm>
      </p:grpSpPr>
      <p:sp>
        <p:nvSpPr>
          <p:cNvPr id="13" name="Rectangle 12"/>
          <p:cNvSpPr/>
          <p:nvPr/>
        </p:nvSpPr>
        <p:spPr>
          <a:xfrm>
            <a:off x="0" y="6309320"/>
            <a:ext cx="9906000" cy="548680"/>
          </a:xfrm>
          <a:prstGeom prst="rect">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38CE63-D894-D35F-0487-03817F136040}"/>
              </a:ext>
            </a:extLst>
          </p:cNvPr>
          <p:cNvSpPr txBox="1">
            <a:spLocks/>
          </p:cNvSpPr>
          <p:nvPr/>
        </p:nvSpPr>
        <p:spPr>
          <a:xfrm>
            <a:off x="19291" y="-107559"/>
            <a:ext cx="89154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rgbClr val="C00000"/>
                </a:solidFill>
              </a:rPr>
              <a:t>Verification of Phase 2 of Leprosy Elimination Framework</a:t>
            </a:r>
          </a:p>
        </p:txBody>
      </p:sp>
      <p:sp>
        <p:nvSpPr>
          <p:cNvPr id="4" name="Date Placeholder 3"/>
          <p:cNvSpPr>
            <a:spLocks noGrp="1"/>
          </p:cNvSpPr>
          <p:nvPr>
            <p:ph type="dt" sz="half" idx="10"/>
          </p:nvPr>
        </p:nvSpPr>
        <p:spPr>
          <a:xfrm>
            <a:off x="681038" y="6356352"/>
            <a:ext cx="2228850" cy="365125"/>
          </a:xfrm>
        </p:spPr>
        <p:txBody>
          <a:bodyPr/>
          <a:lstStyle/>
          <a:p>
            <a:fld id="{D6285942-035F-4D90-81D5-10348AB434EF}" type="datetime3">
              <a:rPr lang="en-US" smtClean="0">
                <a:solidFill>
                  <a:schemeClr val="tx1"/>
                </a:solidFill>
              </a:rPr>
              <a:t>27 April 2026</a:t>
            </a:fld>
            <a:endParaRPr lang="en-US" dirty="0">
              <a:solidFill>
                <a:schemeClr val="tx1"/>
              </a:solidFill>
            </a:endParaRPr>
          </a:p>
        </p:txBody>
      </p:sp>
      <p:sp>
        <p:nvSpPr>
          <p:cNvPr id="5" name="Slide Number Placeholder 4"/>
          <p:cNvSpPr>
            <a:spLocks noGrp="1"/>
          </p:cNvSpPr>
          <p:nvPr>
            <p:ph type="sldNum" sz="quarter" idx="12"/>
          </p:nvPr>
        </p:nvSpPr>
        <p:spPr>
          <a:xfrm>
            <a:off x="6996113" y="6356352"/>
            <a:ext cx="2228850" cy="365125"/>
          </a:xfrm>
        </p:spPr>
        <p:txBody>
          <a:bodyPr/>
          <a:lstStyle/>
          <a:p>
            <a:fld id="{C5C45D00-3643-4458-896F-4BE7599D175B}" type="slidenum">
              <a:rPr lang="en-US" smtClean="0">
                <a:solidFill>
                  <a:schemeClr val="tx1"/>
                </a:solidFill>
              </a:rPr>
              <a:t>14</a:t>
            </a:fld>
            <a:endParaRPr lang="en-US" dirty="0">
              <a:solidFill>
                <a:schemeClr val="tx1"/>
              </a:solidFill>
            </a:endParaRPr>
          </a:p>
        </p:txBody>
      </p:sp>
      <p:sp>
        <p:nvSpPr>
          <p:cNvPr id="7" name="Rectangle 2"/>
          <p:cNvSpPr txBox="1">
            <a:spLocks noChangeArrowheads="1"/>
          </p:cNvSpPr>
          <p:nvPr/>
        </p:nvSpPr>
        <p:spPr bwMode="auto">
          <a:xfrm>
            <a:off x="-71794" y="2429923"/>
            <a:ext cx="9182100"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a:endParaRPr lang="en-US" sz="1800" b="0" i="0" u="none" strike="noStrike" baseline="0" dirty="0">
              <a:solidFill>
                <a:srgbClr val="000000"/>
              </a:solidFill>
              <a:latin typeface="Zapf Humanist 601"/>
            </a:endParaRPr>
          </a:p>
          <a:p>
            <a:pPr lvl="1" eaLnBrk="1" hangingPunct="1">
              <a:lnSpc>
                <a:spcPct val="120000"/>
              </a:lnSpc>
              <a:spcBef>
                <a:spcPts val="0"/>
              </a:spcBef>
              <a:buFontTx/>
              <a:buNone/>
            </a:pPr>
            <a:endParaRPr lang="en-US" altLang="en-US" sz="1800" dirty="0">
              <a:solidFill>
                <a:srgbClr val="17375E"/>
              </a:solidFill>
              <a:latin typeface="Arial Narrow" panose="020B0606020202030204" pitchFamily="34" charset="0"/>
            </a:endParaRPr>
          </a:p>
        </p:txBody>
      </p:sp>
      <p:sp>
        <p:nvSpPr>
          <p:cNvPr id="3" name="TextBox 2">
            <a:extLst>
              <a:ext uri="{FF2B5EF4-FFF2-40B4-BE49-F238E27FC236}">
                <a16:creationId xmlns:a16="http://schemas.microsoft.com/office/drawing/2014/main" id="{436BAFEA-81F4-F160-48E0-A6A060A8B3E0}"/>
              </a:ext>
            </a:extLst>
          </p:cNvPr>
          <p:cNvSpPr txBox="1"/>
          <p:nvPr/>
        </p:nvSpPr>
        <p:spPr>
          <a:xfrm>
            <a:off x="344488" y="1109811"/>
            <a:ext cx="9044548" cy="4801314"/>
          </a:xfrm>
          <a:prstGeom prst="rect">
            <a:avLst/>
          </a:prstGeom>
          <a:noFill/>
        </p:spPr>
        <p:txBody>
          <a:bodyPr wrap="square" rtlCol="0">
            <a:spAutoFit/>
          </a:bodyPr>
          <a:lstStyle/>
          <a:p>
            <a:pPr algn="l"/>
            <a:endParaRPr lang="en-US" sz="1800" b="0" i="0" u="none" strike="noStrike" baseline="0" dirty="0">
              <a:solidFill>
                <a:srgbClr val="000000"/>
              </a:solidFill>
              <a:latin typeface="Zapf Humanist 601"/>
            </a:endParaRPr>
          </a:p>
          <a:p>
            <a:pPr marL="285750" indent="-285750">
              <a:buFont typeface="Wingdings" panose="05000000000000000000" pitchFamily="2" charset="2"/>
              <a:buChar char="§"/>
            </a:pPr>
            <a:r>
              <a:rPr lang="en-US" sz="1800" b="0" i="0" u="none" strike="noStrike" baseline="0" dirty="0">
                <a:latin typeface="Zapf Humanist 601"/>
              </a:rPr>
              <a:t> </a:t>
            </a:r>
            <a:r>
              <a:rPr lang="en-US" sz="2800" dirty="0">
                <a:latin typeface="Zapf Humanist 601"/>
              </a:rPr>
              <a:t>Leprosy Programme and Transmission Assessment (</a:t>
            </a:r>
            <a:r>
              <a:rPr lang="en-US" sz="2800" dirty="0" err="1">
                <a:latin typeface="Zapf Humanist 601"/>
              </a:rPr>
              <a:t>LPTA</a:t>
            </a:r>
            <a:r>
              <a:rPr lang="en-US" sz="2800" dirty="0">
                <a:latin typeface="Zapf Humanist 601"/>
              </a:rPr>
              <a:t>) is an activity that is carried out by internal teams towards the end of Phase 1 when a subnational unit (State) reaches the milestone for interruption of transmission.</a:t>
            </a:r>
          </a:p>
          <a:p>
            <a:pPr marL="285750" indent="-285750" algn="l">
              <a:buFont typeface="Wingdings" panose="05000000000000000000" pitchFamily="2" charset="2"/>
              <a:buChar char="§"/>
            </a:pPr>
            <a:endParaRPr lang="en-US" sz="1800" b="0" i="0" u="none" strike="noStrike" baseline="0" dirty="0">
              <a:solidFill>
                <a:srgbClr val="000000"/>
              </a:solidFill>
              <a:latin typeface="Zapf Humanist 601"/>
            </a:endParaRPr>
          </a:p>
          <a:p>
            <a:pPr marL="457200" indent="-457200">
              <a:buFont typeface="Wingdings" panose="05000000000000000000" pitchFamily="2" charset="2"/>
              <a:buChar char="§"/>
            </a:pPr>
            <a:r>
              <a:rPr lang="en-US" sz="2800" dirty="0">
                <a:latin typeface="Zapf Humanist 601"/>
              </a:rPr>
              <a:t>Verify all relevant </a:t>
            </a:r>
            <a:r>
              <a:rPr lang="en-US" sz="2800" dirty="0" err="1">
                <a:latin typeface="Zapf Humanist 601"/>
              </a:rPr>
              <a:t>programme</a:t>
            </a:r>
            <a:r>
              <a:rPr lang="en-US" sz="2800" dirty="0">
                <a:latin typeface="Zapf Humanist 601"/>
              </a:rPr>
              <a:t> criteria have been met and examine trends of epidemiological indicators to confirm that the milestone has been achieved. </a:t>
            </a:r>
          </a:p>
          <a:p>
            <a:pPr algn="l"/>
            <a:endParaRPr lang="en-US" sz="1800" b="0" i="0" u="none" strike="noStrike" baseline="0" dirty="0">
              <a:solidFill>
                <a:srgbClr val="000000"/>
              </a:solidFill>
              <a:latin typeface="Zapf Humanist 601"/>
            </a:endParaRPr>
          </a:p>
          <a:p>
            <a:pPr marL="457200" indent="-457200">
              <a:buFont typeface="Wingdings" panose="05000000000000000000" pitchFamily="2" charset="2"/>
              <a:buChar char="§"/>
            </a:pPr>
            <a:r>
              <a:rPr lang="en-US" sz="2800" dirty="0" err="1">
                <a:latin typeface="Zapf Humanist 601"/>
              </a:rPr>
              <a:t>LPTA</a:t>
            </a:r>
            <a:r>
              <a:rPr lang="en-US" sz="2800" dirty="0">
                <a:latin typeface="Zapf Humanist 601"/>
              </a:rPr>
              <a:t> includes assessment of health facilities that provide leprosy services. </a:t>
            </a:r>
          </a:p>
        </p:txBody>
      </p:sp>
      <p:pic>
        <p:nvPicPr>
          <p:cNvPr id="6" name="Picture 5">
            <a:extLst>
              <a:ext uri="{FF2B5EF4-FFF2-40B4-BE49-F238E27FC236}">
                <a16:creationId xmlns:a16="http://schemas.microsoft.com/office/drawing/2014/main" id="{71A2ECE3-EFE7-4DA2-D959-6B518C1ECA0B}"/>
              </a:ext>
            </a:extLst>
          </p:cNvPr>
          <p:cNvPicPr>
            <a:picLocks noChangeAspect="1"/>
          </p:cNvPicPr>
          <p:nvPr/>
        </p:nvPicPr>
        <p:blipFill>
          <a:blip r:embed="rId2"/>
          <a:stretch>
            <a:fillRect/>
          </a:stretch>
        </p:blipFill>
        <p:spPr>
          <a:xfrm>
            <a:off x="8882846" y="-83072"/>
            <a:ext cx="1012380" cy="1516708"/>
          </a:xfrm>
          <a:prstGeom prst="rect">
            <a:avLst/>
          </a:prstGeom>
        </p:spPr>
      </p:pic>
    </p:spTree>
    <p:extLst>
      <p:ext uri="{BB962C8B-B14F-4D97-AF65-F5344CB8AC3E}">
        <p14:creationId xmlns:p14="http://schemas.microsoft.com/office/powerpoint/2010/main" val="3457838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505C8-D7F7-34B6-755E-173295E9BC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FF87A0-5085-2564-2D15-234050868EC7}"/>
              </a:ext>
            </a:extLst>
          </p:cNvPr>
          <p:cNvSpPr txBox="1">
            <a:spLocks/>
          </p:cNvSpPr>
          <p:nvPr/>
        </p:nvSpPr>
        <p:spPr>
          <a:xfrm>
            <a:off x="128464" y="740419"/>
            <a:ext cx="8915400" cy="1143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rgbClr val="C00000"/>
                </a:solidFill>
              </a:rPr>
              <a:t>Verification of Phase 2 of Leprosy Elimination Framework</a:t>
            </a:r>
          </a:p>
        </p:txBody>
      </p:sp>
      <p:sp>
        <p:nvSpPr>
          <p:cNvPr id="3" name="Content Placeholder 2">
            <a:extLst>
              <a:ext uri="{FF2B5EF4-FFF2-40B4-BE49-F238E27FC236}">
                <a16:creationId xmlns:a16="http://schemas.microsoft.com/office/drawing/2014/main" id="{DFD6C02A-3701-A2DA-8EDD-5B0FBE516533}"/>
              </a:ext>
            </a:extLst>
          </p:cNvPr>
          <p:cNvSpPr txBox="1">
            <a:spLocks/>
          </p:cNvSpPr>
          <p:nvPr/>
        </p:nvSpPr>
        <p:spPr>
          <a:xfrm>
            <a:off x="681038" y="1825625"/>
            <a:ext cx="8543925" cy="4351338"/>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1800" dirty="0">
              <a:solidFill>
                <a:srgbClr val="000000"/>
              </a:solidFill>
              <a:latin typeface="Zapf Humanist 601"/>
            </a:endParaRPr>
          </a:p>
          <a:p>
            <a:pPr marL="457200" indent="-457200" algn="l">
              <a:buFont typeface="Arial" panose="020B0604020202020204" pitchFamily="34" charset="0"/>
              <a:buChar char="•"/>
            </a:pPr>
            <a:r>
              <a:rPr lang="en-US" sz="2800" dirty="0">
                <a:latin typeface="Zapf Humanist 601"/>
              </a:rPr>
              <a:t>Review of epidemiological data</a:t>
            </a:r>
          </a:p>
          <a:p>
            <a:pPr marL="457200" indent="-457200" algn="l">
              <a:buFont typeface="Arial" panose="020B0604020202020204" pitchFamily="34" charset="0"/>
              <a:buChar char="•"/>
            </a:pPr>
            <a:r>
              <a:rPr lang="en-US" sz="2800" dirty="0">
                <a:latin typeface="Zapf Humanist 601"/>
              </a:rPr>
              <a:t>Health facility assessment </a:t>
            </a:r>
          </a:p>
          <a:p>
            <a:pPr marL="457200" indent="-457200" algn="l">
              <a:buFont typeface="Arial" panose="020B0604020202020204" pitchFamily="34" charset="0"/>
              <a:buChar char="•"/>
            </a:pPr>
            <a:r>
              <a:rPr lang="en-US" sz="2800" dirty="0">
                <a:latin typeface="Zapf Humanist 601"/>
              </a:rPr>
              <a:t>Data validation </a:t>
            </a:r>
          </a:p>
          <a:p>
            <a:pPr marL="457200" indent="-457200" algn="l">
              <a:buFont typeface="Arial" panose="020B0604020202020204" pitchFamily="34" charset="0"/>
              <a:buChar char="•"/>
            </a:pPr>
            <a:r>
              <a:rPr lang="en-US" sz="2800" dirty="0">
                <a:latin typeface="Zapf Humanist 601"/>
              </a:rPr>
              <a:t>Verification of the </a:t>
            </a:r>
            <a:r>
              <a:rPr lang="en-US" sz="2800" dirty="0" err="1">
                <a:latin typeface="Zapf Humanist 601"/>
              </a:rPr>
              <a:t>programme</a:t>
            </a:r>
            <a:r>
              <a:rPr lang="en-US" sz="2800" dirty="0">
                <a:latin typeface="Zapf Humanist 601"/>
              </a:rPr>
              <a:t> criteria through observation during a field visit. </a:t>
            </a:r>
          </a:p>
          <a:p>
            <a:pPr marL="457200" indent="-457200" algn="l">
              <a:buFont typeface="Arial" panose="020B0604020202020204" pitchFamily="34" charset="0"/>
              <a:buChar char="•"/>
            </a:pPr>
            <a:r>
              <a:rPr lang="en-US" sz="2800" dirty="0">
                <a:latin typeface="Zapf Humanist 601"/>
              </a:rPr>
              <a:t>The evidence collected in this way in subnational health administrative units is compiled in </a:t>
            </a:r>
            <a:r>
              <a:rPr lang="en-US" sz="2800" b="1" dirty="0">
                <a:latin typeface="Zapf Humanist 601"/>
              </a:rPr>
              <a:t>a Leprosy Elimination Dossier</a:t>
            </a:r>
            <a:r>
              <a:rPr lang="en-US" sz="2800" dirty="0">
                <a:latin typeface="Zapf Humanist 601"/>
              </a:rPr>
              <a:t> to be submitted for verification when the country reaches the milestone for elimination of disease in the country as whole. </a:t>
            </a:r>
          </a:p>
        </p:txBody>
      </p:sp>
      <p:sp>
        <p:nvSpPr>
          <p:cNvPr id="4" name="Date Placeholder 3">
            <a:extLst>
              <a:ext uri="{FF2B5EF4-FFF2-40B4-BE49-F238E27FC236}">
                <a16:creationId xmlns:a16="http://schemas.microsoft.com/office/drawing/2014/main" id="{64C718A5-24DB-A6C6-8305-3D873356B901}"/>
              </a:ext>
            </a:extLst>
          </p:cNvPr>
          <p:cNvSpPr>
            <a:spLocks noGrp="1"/>
          </p:cNvSpPr>
          <p:nvPr>
            <p:ph type="dt" sz="half" idx="10"/>
          </p:nvPr>
        </p:nvSpPr>
        <p:spPr>
          <a:xfrm>
            <a:off x="681038" y="6356352"/>
            <a:ext cx="2228850" cy="365125"/>
          </a:xfrm>
        </p:spPr>
        <p:txBody>
          <a:bodyPr/>
          <a:lstStyle/>
          <a:p>
            <a:fld id="{B06263C5-FCAF-43AE-A141-882F3791F2E9}" type="datetime3">
              <a:rPr lang="en-US" smtClean="0"/>
              <a:t>27 April 2026</a:t>
            </a:fld>
            <a:endParaRPr lang="en-US" dirty="0"/>
          </a:p>
        </p:txBody>
      </p:sp>
      <p:sp>
        <p:nvSpPr>
          <p:cNvPr id="5" name="Slide Number Placeholder 4">
            <a:extLst>
              <a:ext uri="{FF2B5EF4-FFF2-40B4-BE49-F238E27FC236}">
                <a16:creationId xmlns:a16="http://schemas.microsoft.com/office/drawing/2014/main" id="{08FC2733-4DA1-E8CC-1BC9-808FC983799A}"/>
              </a:ext>
            </a:extLst>
          </p:cNvPr>
          <p:cNvSpPr>
            <a:spLocks noGrp="1"/>
          </p:cNvSpPr>
          <p:nvPr>
            <p:ph type="sldNum" sz="quarter" idx="12"/>
          </p:nvPr>
        </p:nvSpPr>
        <p:spPr>
          <a:xfrm>
            <a:off x="6996113" y="6356352"/>
            <a:ext cx="2228850" cy="365125"/>
          </a:xfrm>
        </p:spPr>
        <p:txBody>
          <a:bodyPr/>
          <a:lstStyle/>
          <a:p>
            <a:fld id="{C5C45D00-3643-4458-896F-4BE7599D175B}" type="slidenum">
              <a:rPr lang="en-US" smtClean="0"/>
              <a:pPr/>
              <a:t>15</a:t>
            </a:fld>
            <a:endParaRPr lang="en-US" dirty="0"/>
          </a:p>
        </p:txBody>
      </p:sp>
      <p:pic>
        <p:nvPicPr>
          <p:cNvPr id="6" name="Picture 5">
            <a:extLst>
              <a:ext uri="{FF2B5EF4-FFF2-40B4-BE49-F238E27FC236}">
                <a16:creationId xmlns:a16="http://schemas.microsoft.com/office/drawing/2014/main" id="{A8006BA0-9CED-216A-DF70-989443E9FACC}"/>
              </a:ext>
            </a:extLst>
          </p:cNvPr>
          <p:cNvPicPr>
            <a:picLocks noChangeAspect="1"/>
          </p:cNvPicPr>
          <p:nvPr/>
        </p:nvPicPr>
        <p:blipFill>
          <a:blip r:embed="rId2"/>
          <a:stretch>
            <a:fillRect/>
          </a:stretch>
        </p:blipFill>
        <p:spPr>
          <a:xfrm>
            <a:off x="8904510" y="136524"/>
            <a:ext cx="1012380" cy="1516708"/>
          </a:xfrm>
          <a:prstGeom prst="rect">
            <a:avLst/>
          </a:prstGeom>
        </p:spPr>
      </p:pic>
    </p:spTree>
    <p:extLst>
      <p:ext uri="{BB962C8B-B14F-4D97-AF65-F5344CB8AC3E}">
        <p14:creationId xmlns:p14="http://schemas.microsoft.com/office/powerpoint/2010/main" val="1645636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65714-7DE2-4B26-7586-17C04B8301B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99C4E6-359A-1A82-66E3-8284357D64DC}"/>
              </a:ext>
            </a:extLst>
          </p:cNvPr>
          <p:cNvSpPr txBox="1">
            <a:spLocks/>
          </p:cNvSpPr>
          <p:nvPr/>
        </p:nvSpPr>
        <p:spPr>
          <a:xfrm>
            <a:off x="2000672" y="136525"/>
            <a:ext cx="7410028" cy="598964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1800" dirty="0">
              <a:solidFill>
                <a:srgbClr val="000000"/>
              </a:solidFill>
              <a:latin typeface="Zapf Humanist 601"/>
            </a:endParaRPr>
          </a:p>
          <a:p>
            <a:pPr marL="342900" indent="-342900" algn="l">
              <a:buFont typeface="Arial" panose="020B0604020202020204" pitchFamily="34" charset="0"/>
              <a:buChar char="•"/>
            </a:pPr>
            <a:r>
              <a:rPr lang="en-US" b="1" dirty="0">
                <a:solidFill>
                  <a:srgbClr val="000000"/>
                </a:solidFill>
                <a:latin typeface="Zapf Humanist 601"/>
              </a:rPr>
              <a:t>National strategic plan</a:t>
            </a:r>
            <a:r>
              <a:rPr lang="en-US" dirty="0">
                <a:solidFill>
                  <a:srgbClr val="000000"/>
                </a:solidFill>
                <a:latin typeface="Zapf Humanist 601"/>
              </a:rPr>
              <a:t>/national health plan to achieve interruption of transmission and elimination of leprosy disease available with resource allocation for the strategic plan.</a:t>
            </a:r>
          </a:p>
          <a:p>
            <a:pPr marL="342900" indent="-342900" algn="l">
              <a:buFont typeface="Arial" panose="020B0604020202020204" pitchFamily="34" charset="0"/>
              <a:buChar char="•"/>
            </a:pPr>
            <a:r>
              <a:rPr lang="en-US" dirty="0">
                <a:solidFill>
                  <a:srgbClr val="000000"/>
                </a:solidFill>
                <a:latin typeface="Zapf Humanist 601"/>
              </a:rPr>
              <a:t>A health plan providing for an </a:t>
            </a:r>
            <a:r>
              <a:rPr lang="en-US" b="1" dirty="0">
                <a:solidFill>
                  <a:srgbClr val="000000"/>
                </a:solidFill>
                <a:latin typeface="Zapf Humanist 601"/>
              </a:rPr>
              <a:t>integrated leprosy case detection and treatment services </a:t>
            </a:r>
            <a:r>
              <a:rPr lang="en-US" dirty="0">
                <a:solidFill>
                  <a:srgbClr val="000000"/>
                </a:solidFill>
                <a:latin typeface="Zapf Humanist 601"/>
              </a:rPr>
              <a:t>is available </a:t>
            </a:r>
          </a:p>
          <a:p>
            <a:pPr marL="342900" indent="-342900" algn="l">
              <a:buFont typeface="Arial" panose="020B0604020202020204" pitchFamily="34" charset="0"/>
              <a:buChar char="•"/>
            </a:pPr>
            <a:r>
              <a:rPr lang="en-US" b="1" dirty="0">
                <a:solidFill>
                  <a:srgbClr val="000000"/>
                </a:solidFill>
                <a:latin typeface="Zapf Humanist 601"/>
              </a:rPr>
              <a:t>SOPs for diagnosis, management, prevention, rehabilitation</a:t>
            </a:r>
            <a:r>
              <a:rPr lang="en-US" dirty="0">
                <a:solidFill>
                  <a:srgbClr val="000000"/>
                </a:solidFill>
                <a:latin typeface="Zapf Humanist 601"/>
              </a:rPr>
              <a:t> including care of disabilities are available</a:t>
            </a:r>
          </a:p>
          <a:p>
            <a:pPr marL="342900" indent="-342900" algn="l">
              <a:buFont typeface="Arial" panose="020B0604020202020204" pitchFamily="34" charset="0"/>
              <a:buChar char="•"/>
            </a:pPr>
            <a:r>
              <a:rPr lang="en-US" dirty="0">
                <a:solidFill>
                  <a:srgbClr val="000000"/>
                </a:solidFill>
                <a:latin typeface="Zapf Humanist 601"/>
              </a:rPr>
              <a:t>National health plan to </a:t>
            </a:r>
            <a:r>
              <a:rPr lang="en-US" b="1" dirty="0">
                <a:solidFill>
                  <a:srgbClr val="000000"/>
                </a:solidFill>
                <a:latin typeface="Zapf Humanist 601"/>
              </a:rPr>
              <a:t>sustain expertise in leprosy </a:t>
            </a:r>
            <a:r>
              <a:rPr lang="en-US" dirty="0">
                <a:solidFill>
                  <a:srgbClr val="000000"/>
                </a:solidFill>
                <a:latin typeface="Zapf Humanist 601"/>
              </a:rPr>
              <a:t>and </a:t>
            </a:r>
            <a:r>
              <a:rPr lang="en-US" dirty="0" err="1">
                <a:solidFill>
                  <a:srgbClr val="000000"/>
                </a:solidFill>
                <a:latin typeface="Zapf Humanist 601"/>
              </a:rPr>
              <a:t>programme</a:t>
            </a:r>
            <a:r>
              <a:rPr lang="en-US" dirty="0">
                <a:solidFill>
                  <a:srgbClr val="000000"/>
                </a:solidFill>
                <a:latin typeface="Zapf Humanist 601"/>
              </a:rPr>
              <a:t> management</a:t>
            </a:r>
          </a:p>
          <a:p>
            <a:pPr marL="342900" indent="-342900" algn="l">
              <a:buFont typeface="Arial" panose="020B0604020202020204" pitchFamily="34" charset="0"/>
              <a:buChar char="•"/>
            </a:pPr>
            <a:r>
              <a:rPr lang="en-US" dirty="0">
                <a:solidFill>
                  <a:srgbClr val="000000"/>
                </a:solidFill>
                <a:latin typeface="Zapf Humanist 601"/>
              </a:rPr>
              <a:t>A </a:t>
            </a:r>
            <a:r>
              <a:rPr lang="en-US" b="1" dirty="0">
                <a:solidFill>
                  <a:srgbClr val="000000"/>
                </a:solidFill>
                <a:latin typeface="Zapf Humanist 601"/>
              </a:rPr>
              <a:t>well-defined referral system </a:t>
            </a:r>
            <a:r>
              <a:rPr lang="en-US" dirty="0">
                <a:solidFill>
                  <a:srgbClr val="000000"/>
                </a:solidFill>
                <a:latin typeface="Zapf Humanist 601"/>
              </a:rPr>
              <a:t>from community to a sentinel </a:t>
            </a:r>
            <a:r>
              <a:rPr lang="en-US" dirty="0" err="1">
                <a:solidFill>
                  <a:srgbClr val="000000"/>
                </a:solidFill>
                <a:latin typeface="Zapf Humanist 601"/>
              </a:rPr>
              <a:t>centre</a:t>
            </a:r>
            <a:r>
              <a:rPr lang="en-US" dirty="0">
                <a:solidFill>
                  <a:srgbClr val="000000"/>
                </a:solidFill>
                <a:latin typeface="Zapf Humanist 601"/>
              </a:rPr>
              <a:t>/</a:t>
            </a:r>
            <a:r>
              <a:rPr lang="en-US" dirty="0" err="1">
                <a:solidFill>
                  <a:srgbClr val="000000"/>
                </a:solidFill>
                <a:latin typeface="Zapf Humanist 601"/>
              </a:rPr>
              <a:t>centre</a:t>
            </a:r>
            <a:r>
              <a:rPr lang="en-US" dirty="0">
                <a:solidFill>
                  <a:srgbClr val="000000"/>
                </a:solidFill>
                <a:latin typeface="Zapf Humanist 601"/>
              </a:rPr>
              <a:t> of excellence/referral unit is in place</a:t>
            </a:r>
          </a:p>
          <a:p>
            <a:pPr marL="342900" indent="-342900" algn="l">
              <a:buFont typeface="Arial" panose="020B0604020202020204" pitchFamily="34" charset="0"/>
              <a:buChar char="•"/>
            </a:pPr>
            <a:r>
              <a:rPr lang="en-US" b="1" dirty="0">
                <a:solidFill>
                  <a:srgbClr val="000000"/>
                </a:solidFill>
                <a:latin typeface="Zapf Humanist 601"/>
              </a:rPr>
              <a:t>Drug procurement and supply chain management </a:t>
            </a:r>
            <a:r>
              <a:rPr lang="en-US" dirty="0">
                <a:solidFill>
                  <a:srgbClr val="000000"/>
                </a:solidFill>
                <a:latin typeface="Zapf Humanist 601"/>
              </a:rPr>
              <a:t>are in place </a:t>
            </a:r>
          </a:p>
          <a:p>
            <a:pPr marL="342900" indent="-342900" algn="l">
              <a:buFont typeface="Arial" panose="020B0604020202020204" pitchFamily="34" charset="0"/>
              <a:buChar char="•"/>
            </a:pPr>
            <a:r>
              <a:rPr lang="en-US" b="1" dirty="0">
                <a:solidFill>
                  <a:srgbClr val="000000"/>
                </a:solidFill>
                <a:latin typeface="Zapf Humanist 601"/>
              </a:rPr>
              <a:t>Advocacy materials </a:t>
            </a:r>
            <a:r>
              <a:rPr lang="en-US" dirty="0">
                <a:solidFill>
                  <a:srgbClr val="000000"/>
                </a:solidFill>
                <a:latin typeface="Zapf Humanist 601"/>
              </a:rPr>
              <a:t>(e.g. information booklets, infographics and videos) are available for sensitizing policy makers at subnational level are available	</a:t>
            </a:r>
          </a:p>
          <a:p>
            <a:endParaRPr lang="en-US" dirty="0"/>
          </a:p>
        </p:txBody>
      </p:sp>
      <p:sp>
        <p:nvSpPr>
          <p:cNvPr id="4" name="Date Placeholder 3">
            <a:extLst>
              <a:ext uri="{FF2B5EF4-FFF2-40B4-BE49-F238E27FC236}">
                <a16:creationId xmlns:a16="http://schemas.microsoft.com/office/drawing/2014/main" id="{AF40B5C7-5B8D-1483-7B81-699B8A1B15E5}"/>
              </a:ext>
            </a:extLst>
          </p:cNvPr>
          <p:cNvSpPr>
            <a:spLocks noGrp="1"/>
          </p:cNvSpPr>
          <p:nvPr>
            <p:ph type="dt" sz="half" idx="10"/>
          </p:nvPr>
        </p:nvSpPr>
        <p:spPr>
          <a:xfrm>
            <a:off x="681038" y="6356352"/>
            <a:ext cx="2228850" cy="365125"/>
          </a:xfrm>
        </p:spPr>
        <p:txBody>
          <a:bodyPr/>
          <a:lstStyle/>
          <a:p>
            <a:fld id="{B06263C5-FCAF-43AE-A141-882F3791F2E9}" type="datetime3">
              <a:rPr lang="en-US" smtClean="0"/>
              <a:t>27 April 2026</a:t>
            </a:fld>
            <a:endParaRPr lang="en-US" dirty="0"/>
          </a:p>
        </p:txBody>
      </p:sp>
      <p:sp>
        <p:nvSpPr>
          <p:cNvPr id="5" name="Slide Number Placeholder 4">
            <a:extLst>
              <a:ext uri="{FF2B5EF4-FFF2-40B4-BE49-F238E27FC236}">
                <a16:creationId xmlns:a16="http://schemas.microsoft.com/office/drawing/2014/main" id="{771A4589-F4F7-A849-A31F-D69A1AD98BD6}"/>
              </a:ext>
            </a:extLst>
          </p:cNvPr>
          <p:cNvSpPr>
            <a:spLocks noGrp="1"/>
          </p:cNvSpPr>
          <p:nvPr>
            <p:ph type="sldNum" sz="quarter" idx="12"/>
          </p:nvPr>
        </p:nvSpPr>
        <p:spPr>
          <a:xfrm>
            <a:off x="6996113" y="6356352"/>
            <a:ext cx="2228850" cy="365125"/>
          </a:xfrm>
        </p:spPr>
        <p:txBody>
          <a:bodyPr/>
          <a:lstStyle/>
          <a:p>
            <a:fld id="{C5C45D00-3643-4458-896F-4BE7599D175B}" type="slidenum">
              <a:rPr lang="en-US" smtClean="0"/>
              <a:pPr/>
              <a:t>16</a:t>
            </a:fld>
            <a:endParaRPr lang="en-US" dirty="0"/>
          </a:p>
        </p:txBody>
      </p:sp>
      <p:sp>
        <p:nvSpPr>
          <p:cNvPr id="8" name="TextBox 7">
            <a:extLst>
              <a:ext uri="{FF2B5EF4-FFF2-40B4-BE49-F238E27FC236}">
                <a16:creationId xmlns:a16="http://schemas.microsoft.com/office/drawing/2014/main" id="{53116B6E-921D-F36A-A4FD-FF43FBA23EF6}"/>
              </a:ext>
            </a:extLst>
          </p:cNvPr>
          <p:cNvSpPr txBox="1"/>
          <p:nvPr/>
        </p:nvSpPr>
        <p:spPr>
          <a:xfrm>
            <a:off x="321037" y="2492896"/>
            <a:ext cx="2615739" cy="584775"/>
          </a:xfrm>
          <a:prstGeom prst="rect">
            <a:avLst/>
          </a:prstGeom>
          <a:noFill/>
        </p:spPr>
        <p:txBody>
          <a:bodyPr wrap="square">
            <a:spAutoFit/>
          </a:bodyPr>
          <a:lstStyle/>
          <a:p>
            <a:r>
              <a:rPr lang="en-US" sz="3200" b="1" dirty="0">
                <a:solidFill>
                  <a:srgbClr val="C00000"/>
                </a:solidFill>
              </a:rPr>
              <a:t>Verification</a:t>
            </a:r>
            <a:r>
              <a:rPr lang="en-US" sz="2400" b="1" dirty="0">
                <a:solidFill>
                  <a:srgbClr val="C00000"/>
                </a:solidFill>
              </a:rPr>
              <a:t> </a:t>
            </a:r>
            <a:endParaRPr lang="en-US" sz="2400" dirty="0"/>
          </a:p>
        </p:txBody>
      </p:sp>
    </p:spTree>
    <p:extLst>
      <p:ext uri="{BB962C8B-B14F-4D97-AF65-F5344CB8AC3E}">
        <p14:creationId xmlns:p14="http://schemas.microsoft.com/office/powerpoint/2010/main" val="4279064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0AB53-13D8-0DF5-176A-EBEADC00DE4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6F04EA-F64E-96F2-292F-43183D552709}"/>
              </a:ext>
            </a:extLst>
          </p:cNvPr>
          <p:cNvSpPr txBox="1">
            <a:spLocks/>
          </p:cNvSpPr>
          <p:nvPr/>
        </p:nvSpPr>
        <p:spPr>
          <a:xfrm>
            <a:off x="2576736" y="229914"/>
            <a:ext cx="6408712" cy="612643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1800" dirty="0">
              <a:solidFill>
                <a:srgbClr val="000000"/>
              </a:solidFill>
              <a:latin typeface="Zapf Humanist 601"/>
            </a:endParaRPr>
          </a:p>
          <a:p>
            <a:pPr marL="342900" indent="-342900" algn="l">
              <a:buFont typeface="Arial" panose="020B0604020202020204" pitchFamily="34" charset="0"/>
              <a:buChar char="•"/>
            </a:pPr>
            <a:r>
              <a:rPr lang="en-US" b="1" dirty="0">
                <a:solidFill>
                  <a:srgbClr val="000000"/>
                </a:solidFill>
                <a:latin typeface="Zapf Humanist 601"/>
              </a:rPr>
              <a:t>Existing laws</a:t>
            </a:r>
            <a:r>
              <a:rPr lang="en-US" dirty="0">
                <a:solidFill>
                  <a:srgbClr val="000000"/>
                </a:solidFill>
                <a:latin typeface="Zapf Humanist 601"/>
              </a:rPr>
              <a:t>/policies/traditional practices/regulations that allow </a:t>
            </a:r>
            <a:r>
              <a:rPr lang="en-US" b="1" dirty="0">
                <a:solidFill>
                  <a:srgbClr val="000000"/>
                </a:solidFill>
                <a:latin typeface="Zapf Humanist 601"/>
              </a:rPr>
              <a:t>discrimination against persons affected by leprosy</a:t>
            </a:r>
          </a:p>
          <a:p>
            <a:pPr marL="342900" indent="-342900" algn="l">
              <a:buFont typeface="Arial" panose="020B0604020202020204" pitchFamily="34" charset="0"/>
              <a:buChar char="•"/>
            </a:pPr>
            <a:r>
              <a:rPr lang="en-US" dirty="0">
                <a:solidFill>
                  <a:srgbClr val="000000"/>
                </a:solidFill>
                <a:latin typeface="Zapf Humanist 601"/>
              </a:rPr>
              <a:t>Number of </a:t>
            </a:r>
            <a:r>
              <a:rPr lang="en-US" b="1" dirty="0">
                <a:solidFill>
                  <a:srgbClr val="000000"/>
                </a:solidFill>
                <a:latin typeface="Zapf Humanist 601"/>
              </a:rPr>
              <a:t>instances of discrimination </a:t>
            </a:r>
            <a:r>
              <a:rPr lang="en-US" dirty="0">
                <a:solidFill>
                  <a:srgbClr val="000000"/>
                </a:solidFill>
                <a:latin typeface="Zapf Humanist 601"/>
              </a:rPr>
              <a:t>reported </a:t>
            </a:r>
          </a:p>
          <a:p>
            <a:pPr marL="342900" indent="-342900" algn="l">
              <a:buFont typeface="Arial" panose="020B0604020202020204" pitchFamily="34" charset="0"/>
              <a:buChar char="•"/>
            </a:pPr>
            <a:r>
              <a:rPr lang="en-US" dirty="0">
                <a:solidFill>
                  <a:srgbClr val="000000"/>
                </a:solidFill>
                <a:latin typeface="Zapf Humanist 601"/>
              </a:rPr>
              <a:t>Social support e.g. entitlements, pension/welfare schemes for persons with disability include persons affected by leprosy	</a:t>
            </a:r>
          </a:p>
          <a:p>
            <a:pPr marL="342900" indent="-342900" algn="l">
              <a:buFont typeface="Arial" panose="020B0604020202020204" pitchFamily="34" charset="0"/>
              <a:buChar char="•"/>
            </a:pPr>
            <a:r>
              <a:rPr lang="en-US" b="1" dirty="0" err="1">
                <a:solidFill>
                  <a:srgbClr val="000000"/>
                </a:solidFill>
                <a:latin typeface="Zapf Humanist 601"/>
              </a:rPr>
              <a:t>Organisations</a:t>
            </a:r>
            <a:r>
              <a:rPr lang="en-US" b="1" dirty="0">
                <a:solidFill>
                  <a:srgbClr val="000000"/>
                </a:solidFill>
                <a:latin typeface="Zapf Humanist 601"/>
              </a:rPr>
              <a:t> of persons affected </a:t>
            </a:r>
            <a:r>
              <a:rPr lang="en-US" dirty="0">
                <a:solidFill>
                  <a:srgbClr val="000000"/>
                </a:solidFill>
                <a:latin typeface="Zapf Humanist 601"/>
              </a:rPr>
              <a:t>by leprosy or disability, NGOs*, private practitioners, </a:t>
            </a:r>
            <a:r>
              <a:rPr lang="en-US" b="1" dirty="0">
                <a:solidFill>
                  <a:srgbClr val="000000"/>
                </a:solidFill>
                <a:latin typeface="Zapf Humanist 601"/>
              </a:rPr>
              <a:t>academia participate in </a:t>
            </a:r>
            <a:r>
              <a:rPr lang="en-US" b="1" dirty="0" err="1">
                <a:solidFill>
                  <a:srgbClr val="000000"/>
                </a:solidFill>
                <a:latin typeface="Zapf Humanist 601"/>
              </a:rPr>
              <a:t>programme</a:t>
            </a:r>
            <a:r>
              <a:rPr lang="en-US" b="1" dirty="0">
                <a:solidFill>
                  <a:srgbClr val="000000"/>
                </a:solidFill>
                <a:latin typeface="Zapf Humanist 601"/>
              </a:rPr>
              <a:t> planning and management</a:t>
            </a:r>
          </a:p>
          <a:p>
            <a:pPr marL="342900" indent="-342900" algn="l">
              <a:buFont typeface="Arial" panose="020B0604020202020204" pitchFamily="34" charset="0"/>
              <a:buChar char="•"/>
            </a:pPr>
            <a:r>
              <a:rPr lang="en-US" dirty="0">
                <a:solidFill>
                  <a:srgbClr val="000000"/>
                </a:solidFill>
                <a:latin typeface="Zapf Humanist 601"/>
              </a:rPr>
              <a:t>Associations of persons affected by leprosy exist and participation is ensured.</a:t>
            </a:r>
          </a:p>
          <a:p>
            <a:pPr marL="342900" indent="-342900" algn="l">
              <a:buFont typeface="Arial" panose="020B0604020202020204" pitchFamily="34" charset="0"/>
              <a:buChar char="•"/>
            </a:pPr>
            <a:r>
              <a:rPr lang="en-US" b="1" dirty="0">
                <a:solidFill>
                  <a:srgbClr val="000000"/>
                </a:solidFill>
                <a:latin typeface="Zapf Humanist 601"/>
              </a:rPr>
              <a:t>Leprosy care package </a:t>
            </a:r>
            <a:r>
              <a:rPr lang="en-US" dirty="0">
                <a:solidFill>
                  <a:srgbClr val="000000"/>
                </a:solidFill>
                <a:latin typeface="Zapf Humanist 601"/>
              </a:rPr>
              <a:t>and prevention activities are implemented in integrated manner.</a:t>
            </a:r>
          </a:p>
          <a:p>
            <a:pPr marL="342900" indent="-342900" algn="l">
              <a:buFont typeface="Arial" panose="020B0604020202020204" pitchFamily="34" charset="0"/>
              <a:buChar char="•"/>
            </a:pPr>
            <a:r>
              <a:rPr lang="en-US" b="1" dirty="0">
                <a:solidFill>
                  <a:srgbClr val="000000"/>
                </a:solidFill>
                <a:latin typeface="Zapf Humanist 601"/>
              </a:rPr>
              <a:t>Referral unit </a:t>
            </a:r>
            <a:r>
              <a:rPr lang="en-US" dirty="0">
                <a:solidFill>
                  <a:srgbClr val="000000"/>
                </a:solidFill>
                <a:latin typeface="Zapf Humanist 601"/>
              </a:rPr>
              <a:t>with facilities to suspect, diagnose and treat leprosy are available	</a:t>
            </a:r>
          </a:p>
          <a:p>
            <a:endParaRPr lang="en-US" dirty="0"/>
          </a:p>
        </p:txBody>
      </p:sp>
      <p:sp>
        <p:nvSpPr>
          <p:cNvPr id="4" name="Date Placeholder 3">
            <a:extLst>
              <a:ext uri="{FF2B5EF4-FFF2-40B4-BE49-F238E27FC236}">
                <a16:creationId xmlns:a16="http://schemas.microsoft.com/office/drawing/2014/main" id="{02FBBE90-FF68-6887-68E8-4F25A9A2A9E3}"/>
              </a:ext>
            </a:extLst>
          </p:cNvPr>
          <p:cNvSpPr>
            <a:spLocks noGrp="1"/>
          </p:cNvSpPr>
          <p:nvPr>
            <p:ph type="dt" sz="half" idx="10"/>
          </p:nvPr>
        </p:nvSpPr>
        <p:spPr>
          <a:xfrm>
            <a:off x="681038" y="6356352"/>
            <a:ext cx="2228850" cy="365125"/>
          </a:xfrm>
        </p:spPr>
        <p:txBody>
          <a:bodyPr/>
          <a:lstStyle/>
          <a:p>
            <a:fld id="{B06263C5-FCAF-43AE-A141-882F3791F2E9}" type="datetime3">
              <a:rPr lang="en-US" smtClean="0"/>
              <a:t>27 April 2026</a:t>
            </a:fld>
            <a:endParaRPr lang="en-US" dirty="0"/>
          </a:p>
        </p:txBody>
      </p:sp>
      <p:sp>
        <p:nvSpPr>
          <p:cNvPr id="5" name="Slide Number Placeholder 4">
            <a:extLst>
              <a:ext uri="{FF2B5EF4-FFF2-40B4-BE49-F238E27FC236}">
                <a16:creationId xmlns:a16="http://schemas.microsoft.com/office/drawing/2014/main" id="{AF91F3A2-4C41-5AA8-11DC-AE4553A7E823}"/>
              </a:ext>
            </a:extLst>
          </p:cNvPr>
          <p:cNvSpPr>
            <a:spLocks noGrp="1"/>
          </p:cNvSpPr>
          <p:nvPr>
            <p:ph type="sldNum" sz="quarter" idx="12"/>
          </p:nvPr>
        </p:nvSpPr>
        <p:spPr>
          <a:xfrm>
            <a:off x="6996113" y="6356352"/>
            <a:ext cx="2228850" cy="365125"/>
          </a:xfrm>
        </p:spPr>
        <p:txBody>
          <a:bodyPr/>
          <a:lstStyle/>
          <a:p>
            <a:fld id="{C5C45D00-3643-4458-896F-4BE7599D175B}" type="slidenum">
              <a:rPr lang="en-US" smtClean="0"/>
              <a:pPr/>
              <a:t>17</a:t>
            </a:fld>
            <a:endParaRPr lang="en-US" dirty="0"/>
          </a:p>
        </p:txBody>
      </p:sp>
      <p:sp>
        <p:nvSpPr>
          <p:cNvPr id="7" name="TextBox 6">
            <a:extLst>
              <a:ext uri="{FF2B5EF4-FFF2-40B4-BE49-F238E27FC236}">
                <a16:creationId xmlns:a16="http://schemas.microsoft.com/office/drawing/2014/main" id="{2E6C4AC2-A289-6609-0B50-FEA76F1C3124}"/>
              </a:ext>
            </a:extLst>
          </p:cNvPr>
          <p:cNvSpPr txBox="1"/>
          <p:nvPr/>
        </p:nvSpPr>
        <p:spPr>
          <a:xfrm>
            <a:off x="321037" y="2492896"/>
            <a:ext cx="2615739" cy="584775"/>
          </a:xfrm>
          <a:prstGeom prst="rect">
            <a:avLst/>
          </a:prstGeom>
          <a:noFill/>
        </p:spPr>
        <p:txBody>
          <a:bodyPr wrap="square">
            <a:spAutoFit/>
          </a:bodyPr>
          <a:lstStyle/>
          <a:p>
            <a:r>
              <a:rPr lang="en-US" sz="3200" b="1" dirty="0">
                <a:solidFill>
                  <a:srgbClr val="C00000"/>
                </a:solidFill>
              </a:rPr>
              <a:t>Verification</a:t>
            </a:r>
            <a:r>
              <a:rPr lang="en-US" sz="2400" b="1" dirty="0">
                <a:solidFill>
                  <a:srgbClr val="C00000"/>
                </a:solidFill>
              </a:rPr>
              <a:t> </a:t>
            </a:r>
            <a:endParaRPr lang="en-US" sz="2400" dirty="0"/>
          </a:p>
        </p:txBody>
      </p:sp>
    </p:spTree>
    <p:extLst>
      <p:ext uri="{BB962C8B-B14F-4D97-AF65-F5344CB8AC3E}">
        <p14:creationId xmlns:p14="http://schemas.microsoft.com/office/powerpoint/2010/main" val="3677630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F67FA-1D7B-B737-5EE6-989EFD7869F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91071A-B1CB-FEA5-77DA-940D4FB39FB2}"/>
              </a:ext>
            </a:extLst>
          </p:cNvPr>
          <p:cNvSpPr txBox="1">
            <a:spLocks/>
          </p:cNvSpPr>
          <p:nvPr/>
        </p:nvSpPr>
        <p:spPr>
          <a:xfrm>
            <a:off x="2216696" y="14468"/>
            <a:ext cx="7194004" cy="69847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1600" dirty="0">
              <a:solidFill>
                <a:srgbClr val="000000"/>
              </a:solidFill>
              <a:latin typeface="Zapf Humanist 601"/>
            </a:endParaRPr>
          </a:p>
          <a:p>
            <a:pPr marL="342900" indent="-342900" algn="l">
              <a:buFont typeface="Arial" panose="020B0604020202020204" pitchFamily="34" charset="0"/>
              <a:buChar char="•"/>
            </a:pPr>
            <a:r>
              <a:rPr lang="en-US" b="1" dirty="0">
                <a:solidFill>
                  <a:srgbClr val="000000"/>
                </a:solidFill>
                <a:latin typeface="Zapf Humanist 601"/>
              </a:rPr>
              <a:t>Training status </a:t>
            </a:r>
            <a:r>
              <a:rPr lang="en-US" dirty="0">
                <a:solidFill>
                  <a:srgbClr val="000000"/>
                </a:solidFill>
                <a:latin typeface="Zapf Humanist 601"/>
              </a:rPr>
              <a:t>of health workers at designated level (health </a:t>
            </a:r>
            <a:r>
              <a:rPr lang="en-US" dirty="0" err="1">
                <a:solidFill>
                  <a:srgbClr val="000000"/>
                </a:solidFill>
                <a:latin typeface="Zapf Humanist 601"/>
              </a:rPr>
              <a:t>centres</a:t>
            </a:r>
            <a:r>
              <a:rPr lang="en-US" dirty="0">
                <a:solidFill>
                  <a:srgbClr val="000000"/>
                </a:solidFill>
                <a:latin typeface="Zapf Humanist 601"/>
              </a:rPr>
              <a:t> and referral units)	</a:t>
            </a:r>
          </a:p>
          <a:p>
            <a:pPr marL="342900" indent="-342900" algn="l">
              <a:buFont typeface="Arial" panose="020B0604020202020204" pitchFamily="34" charset="0"/>
              <a:buChar char="•"/>
            </a:pPr>
            <a:r>
              <a:rPr lang="en-US" b="1" dirty="0">
                <a:solidFill>
                  <a:srgbClr val="000000"/>
                </a:solidFill>
                <a:latin typeface="Zapf Humanist 601"/>
              </a:rPr>
              <a:t>Awareness campaigns- </a:t>
            </a:r>
            <a:r>
              <a:rPr lang="en-US" dirty="0">
                <a:solidFill>
                  <a:srgbClr val="000000"/>
                </a:solidFill>
                <a:latin typeface="Zapf Humanist 601"/>
              </a:rPr>
              <a:t>media</a:t>
            </a:r>
          </a:p>
          <a:p>
            <a:pPr marL="342900" indent="-342900" algn="l">
              <a:buFont typeface="Arial" panose="020B0604020202020204" pitchFamily="34" charset="0"/>
              <a:buChar char="•"/>
            </a:pPr>
            <a:r>
              <a:rPr lang="en-US" b="1" dirty="0">
                <a:solidFill>
                  <a:srgbClr val="000000"/>
                </a:solidFill>
                <a:latin typeface="Zapf Humanist 601"/>
              </a:rPr>
              <a:t>Level of awareness </a:t>
            </a:r>
            <a:r>
              <a:rPr lang="en-US" dirty="0">
                <a:solidFill>
                  <a:srgbClr val="000000"/>
                </a:solidFill>
                <a:latin typeface="Zapf Humanist 601"/>
              </a:rPr>
              <a:t>in the general community and among traditional healers and opinion leaders</a:t>
            </a:r>
          </a:p>
          <a:p>
            <a:pPr marL="342900" indent="-342900" algn="l">
              <a:buFont typeface="Arial" panose="020B0604020202020204" pitchFamily="34" charset="0"/>
              <a:buChar char="•"/>
            </a:pPr>
            <a:r>
              <a:rPr lang="en-US" dirty="0">
                <a:solidFill>
                  <a:srgbClr val="000000"/>
                </a:solidFill>
                <a:latin typeface="Zapf Humanist 601"/>
              </a:rPr>
              <a:t>Diagnosis, treatment of patients, management of reactions and prevention and care of disabilities are in line with SOPs</a:t>
            </a:r>
          </a:p>
          <a:p>
            <a:pPr marL="342900" indent="-342900" algn="l">
              <a:buFont typeface="Arial" panose="020B0604020202020204" pitchFamily="34" charset="0"/>
              <a:buChar char="•"/>
            </a:pPr>
            <a:r>
              <a:rPr lang="en-US" dirty="0">
                <a:solidFill>
                  <a:srgbClr val="000000"/>
                </a:solidFill>
                <a:latin typeface="Zapf Humanist 601"/>
              </a:rPr>
              <a:t>Drugs required to manage leprosy and reactions are available</a:t>
            </a:r>
          </a:p>
          <a:p>
            <a:pPr marL="342900" indent="-342900" algn="l">
              <a:buFont typeface="Arial" panose="020B0604020202020204" pitchFamily="34" charset="0"/>
              <a:buChar char="•"/>
            </a:pPr>
            <a:r>
              <a:rPr lang="en-US" dirty="0">
                <a:solidFill>
                  <a:srgbClr val="000000"/>
                </a:solidFill>
                <a:latin typeface="Zapf Humanist 601"/>
              </a:rPr>
              <a:t>Referral mechanism with designated levels from community to apex/sentinel/referral unit in place</a:t>
            </a:r>
          </a:p>
          <a:p>
            <a:pPr marL="342900" indent="-342900" algn="l">
              <a:buFont typeface="Arial" panose="020B0604020202020204" pitchFamily="34" charset="0"/>
              <a:buChar char="•"/>
            </a:pPr>
            <a:r>
              <a:rPr lang="en-US" dirty="0">
                <a:solidFill>
                  <a:srgbClr val="000000"/>
                </a:solidFill>
                <a:latin typeface="Zapf Humanist 601"/>
              </a:rPr>
              <a:t>People with leprosy-related </a:t>
            </a:r>
            <a:r>
              <a:rPr lang="en-US" dirty="0" err="1">
                <a:solidFill>
                  <a:srgbClr val="000000"/>
                </a:solidFill>
                <a:latin typeface="Zapf Humanist 601"/>
              </a:rPr>
              <a:t>disabilites</a:t>
            </a:r>
            <a:r>
              <a:rPr lang="en-US" dirty="0">
                <a:solidFill>
                  <a:srgbClr val="000000"/>
                </a:solidFill>
                <a:latin typeface="Zapf Humanist 601"/>
              </a:rPr>
              <a:t> who received assistive technology devices or other rehabilitation services 	</a:t>
            </a:r>
          </a:p>
          <a:p>
            <a:endParaRPr lang="en-US" sz="2800" dirty="0"/>
          </a:p>
        </p:txBody>
      </p:sp>
      <p:sp>
        <p:nvSpPr>
          <p:cNvPr id="4" name="Date Placeholder 3">
            <a:extLst>
              <a:ext uri="{FF2B5EF4-FFF2-40B4-BE49-F238E27FC236}">
                <a16:creationId xmlns:a16="http://schemas.microsoft.com/office/drawing/2014/main" id="{0D91E342-C727-D8BE-B090-5CD1488305C3}"/>
              </a:ext>
            </a:extLst>
          </p:cNvPr>
          <p:cNvSpPr>
            <a:spLocks noGrp="1"/>
          </p:cNvSpPr>
          <p:nvPr>
            <p:ph type="dt" sz="half" idx="10"/>
          </p:nvPr>
        </p:nvSpPr>
        <p:spPr>
          <a:xfrm>
            <a:off x="681038" y="6356352"/>
            <a:ext cx="2228850" cy="365125"/>
          </a:xfrm>
        </p:spPr>
        <p:txBody>
          <a:bodyPr/>
          <a:lstStyle/>
          <a:p>
            <a:fld id="{B06263C5-FCAF-43AE-A141-882F3791F2E9}" type="datetime3">
              <a:rPr lang="en-US" smtClean="0"/>
              <a:t>27 April 2026</a:t>
            </a:fld>
            <a:endParaRPr lang="en-US" dirty="0"/>
          </a:p>
        </p:txBody>
      </p:sp>
      <p:sp>
        <p:nvSpPr>
          <p:cNvPr id="5" name="Slide Number Placeholder 4">
            <a:extLst>
              <a:ext uri="{FF2B5EF4-FFF2-40B4-BE49-F238E27FC236}">
                <a16:creationId xmlns:a16="http://schemas.microsoft.com/office/drawing/2014/main" id="{011CC820-1FAC-FF43-16C8-8BBFDAF96097}"/>
              </a:ext>
            </a:extLst>
          </p:cNvPr>
          <p:cNvSpPr>
            <a:spLocks noGrp="1"/>
          </p:cNvSpPr>
          <p:nvPr>
            <p:ph type="sldNum" sz="quarter" idx="12"/>
          </p:nvPr>
        </p:nvSpPr>
        <p:spPr>
          <a:xfrm>
            <a:off x="6996113" y="6356352"/>
            <a:ext cx="2228850" cy="365125"/>
          </a:xfrm>
        </p:spPr>
        <p:txBody>
          <a:bodyPr/>
          <a:lstStyle/>
          <a:p>
            <a:fld id="{C5C45D00-3643-4458-896F-4BE7599D175B}" type="slidenum">
              <a:rPr lang="en-US" smtClean="0"/>
              <a:pPr/>
              <a:t>18</a:t>
            </a:fld>
            <a:endParaRPr lang="en-US" dirty="0"/>
          </a:p>
        </p:txBody>
      </p:sp>
      <p:sp>
        <p:nvSpPr>
          <p:cNvPr id="7" name="TextBox 6">
            <a:extLst>
              <a:ext uri="{FF2B5EF4-FFF2-40B4-BE49-F238E27FC236}">
                <a16:creationId xmlns:a16="http://schemas.microsoft.com/office/drawing/2014/main" id="{84975C2A-059E-7134-7E70-4EBD1A2753DC}"/>
              </a:ext>
            </a:extLst>
          </p:cNvPr>
          <p:cNvSpPr txBox="1"/>
          <p:nvPr/>
        </p:nvSpPr>
        <p:spPr>
          <a:xfrm>
            <a:off x="321037" y="2492896"/>
            <a:ext cx="2615739" cy="584775"/>
          </a:xfrm>
          <a:prstGeom prst="rect">
            <a:avLst/>
          </a:prstGeom>
          <a:noFill/>
        </p:spPr>
        <p:txBody>
          <a:bodyPr wrap="square">
            <a:spAutoFit/>
          </a:bodyPr>
          <a:lstStyle/>
          <a:p>
            <a:r>
              <a:rPr lang="en-US" sz="3200" b="1" dirty="0">
                <a:solidFill>
                  <a:srgbClr val="C00000"/>
                </a:solidFill>
              </a:rPr>
              <a:t>Verification</a:t>
            </a:r>
            <a:r>
              <a:rPr lang="en-US" sz="2400" b="1" dirty="0">
                <a:solidFill>
                  <a:srgbClr val="C00000"/>
                </a:solidFill>
              </a:rPr>
              <a:t> </a:t>
            </a:r>
            <a:endParaRPr lang="en-US" sz="2400" dirty="0"/>
          </a:p>
        </p:txBody>
      </p:sp>
    </p:spTree>
    <p:extLst>
      <p:ext uri="{BB962C8B-B14F-4D97-AF65-F5344CB8AC3E}">
        <p14:creationId xmlns:p14="http://schemas.microsoft.com/office/powerpoint/2010/main" val="3333624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C36F2-8D10-C2FC-44D3-AE2AFB4B221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46875F-53B8-5DEC-D4EA-CC7035FEB8B6}"/>
              </a:ext>
            </a:extLst>
          </p:cNvPr>
          <p:cNvSpPr txBox="1">
            <a:spLocks/>
          </p:cNvSpPr>
          <p:nvPr/>
        </p:nvSpPr>
        <p:spPr>
          <a:xfrm>
            <a:off x="2288704" y="136525"/>
            <a:ext cx="7121996" cy="65849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1800" dirty="0">
              <a:solidFill>
                <a:srgbClr val="000000"/>
              </a:solidFill>
              <a:latin typeface="Zapf Humanist 601"/>
            </a:endParaRPr>
          </a:p>
          <a:p>
            <a:pPr marL="457200" indent="-457200" algn="l">
              <a:buFont typeface="Arial" panose="020B0604020202020204" pitchFamily="34" charset="0"/>
              <a:buChar char="•"/>
            </a:pPr>
            <a:r>
              <a:rPr lang="en-US" sz="2800" b="1" dirty="0">
                <a:latin typeface="Zapf Humanist 601"/>
              </a:rPr>
              <a:t>Proportion of cases for whom contact tracing </a:t>
            </a:r>
            <a:r>
              <a:rPr lang="en-US" sz="2800" dirty="0">
                <a:solidFill>
                  <a:srgbClr val="000000"/>
                </a:solidFill>
                <a:latin typeface="Zapf Humanist 601"/>
              </a:rPr>
              <a:t>was undertaken (for patients registered in the past five years) (Target: &gt;80%)</a:t>
            </a:r>
          </a:p>
          <a:p>
            <a:pPr marL="457200" indent="-457200" algn="l">
              <a:buFont typeface="Arial" panose="020B0604020202020204" pitchFamily="34" charset="0"/>
              <a:buChar char="•"/>
            </a:pPr>
            <a:r>
              <a:rPr lang="en-US" sz="2800" b="1" dirty="0">
                <a:latin typeface="Zapf Humanist 601"/>
              </a:rPr>
              <a:t>Proportion of contacts examined </a:t>
            </a:r>
            <a:r>
              <a:rPr lang="en-US" sz="2800" dirty="0">
                <a:solidFill>
                  <a:srgbClr val="000000"/>
                </a:solidFill>
                <a:latin typeface="Zapf Humanist 601"/>
              </a:rPr>
              <a:t>(Target: &gt;80%)	</a:t>
            </a:r>
          </a:p>
          <a:p>
            <a:pPr marL="457200" indent="-457200" algn="l">
              <a:buFont typeface="Arial" panose="020B0604020202020204" pitchFamily="34" charset="0"/>
              <a:buChar char="•"/>
            </a:pPr>
            <a:r>
              <a:rPr lang="en-US" sz="2800" dirty="0">
                <a:solidFill>
                  <a:srgbClr val="000000"/>
                </a:solidFill>
                <a:latin typeface="Zapf Humanist 601"/>
              </a:rPr>
              <a:t>Adoption of </a:t>
            </a:r>
            <a:r>
              <a:rPr lang="en-US" sz="2800" b="1" dirty="0" err="1">
                <a:solidFill>
                  <a:srgbClr val="000000"/>
                </a:solidFill>
                <a:latin typeface="Zapf Humanist 601"/>
              </a:rPr>
              <a:t>SDR</a:t>
            </a:r>
            <a:r>
              <a:rPr lang="en-US" sz="2800" b="1" dirty="0">
                <a:solidFill>
                  <a:srgbClr val="000000"/>
                </a:solidFill>
                <a:latin typeface="Zapf Humanist 601"/>
              </a:rPr>
              <a:t>-PEP</a:t>
            </a:r>
          </a:p>
          <a:p>
            <a:pPr marL="457200" indent="-457200" algn="l">
              <a:buFont typeface="Arial" panose="020B0604020202020204" pitchFamily="34" charset="0"/>
              <a:buChar char="•"/>
            </a:pPr>
            <a:r>
              <a:rPr lang="en-US" sz="2800" dirty="0">
                <a:solidFill>
                  <a:srgbClr val="000000"/>
                </a:solidFill>
                <a:latin typeface="Zapf Humanist 601"/>
              </a:rPr>
              <a:t>Proportion of eligible contacts who received </a:t>
            </a:r>
            <a:r>
              <a:rPr lang="en-US" sz="2800" dirty="0" err="1">
                <a:solidFill>
                  <a:srgbClr val="000000"/>
                </a:solidFill>
                <a:latin typeface="Zapf Humanist 601"/>
              </a:rPr>
              <a:t>SDR</a:t>
            </a:r>
            <a:r>
              <a:rPr lang="en-US" sz="2800" dirty="0">
                <a:solidFill>
                  <a:srgbClr val="000000"/>
                </a:solidFill>
                <a:latin typeface="Zapf Humanist 601"/>
              </a:rPr>
              <a:t> (Target: &gt;95%)	</a:t>
            </a:r>
          </a:p>
          <a:p>
            <a:pPr marL="457200" indent="-457200" algn="l">
              <a:buFont typeface="Arial" panose="020B0604020202020204" pitchFamily="34" charset="0"/>
              <a:buChar char="•"/>
            </a:pPr>
            <a:r>
              <a:rPr lang="en-US" sz="2800" dirty="0">
                <a:solidFill>
                  <a:srgbClr val="000000"/>
                </a:solidFill>
                <a:latin typeface="Zapf Humanist 601"/>
              </a:rPr>
              <a:t>A </a:t>
            </a:r>
            <a:r>
              <a:rPr lang="en-US" sz="2800" b="1" dirty="0">
                <a:solidFill>
                  <a:srgbClr val="000000"/>
                </a:solidFill>
                <a:latin typeface="Zapf Humanist 601"/>
              </a:rPr>
              <a:t>digital data management system </a:t>
            </a:r>
            <a:r>
              <a:rPr lang="en-US" sz="2800" dirty="0">
                <a:solidFill>
                  <a:srgbClr val="000000"/>
                </a:solidFill>
                <a:latin typeface="Zapf Humanist 601"/>
              </a:rPr>
              <a:t>is in place</a:t>
            </a:r>
          </a:p>
          <a:p>
            <a:pPr marL="457200" indent="-457200" algn="l">
              <a:buFont typeface="Arial" panose="020B0604020202020204" pitchFamily="34" charset="0"/>
              <a:buChar char="•"/>
            </a:pPr>
            <a:r>
              <a:rPr lang="en-US" sz="2800" dirty="0">
                <a:solidFill>
                  <a:srgbClr val="000000"/>
                </a:solidFill>
                <a:latin typeface="Zapf Humanist 601"/>
              </a:rPr>
              <a:t>Reporting is done at subnational level (including zero case report</a:t>
            </a:r>
            <a:r>
              <a:rPr lang="en-US" dirty="0">
                <a:solidFill>
                  <a:srgbClr val="000000"/>
                </a:solidFill>
                <a:latin typeface="Zapf Humanist 601"/>
              </a:rPr>
              <a:t>s)	</a:t>
            </a:r>
          </a:p>
          <a:p>
            <a:endParaRPr lang="en-US" dirty="0"/>
          </a:p>
        </p:txBody>
      </p:sp>
      <p:sp>
        <p:nvSpPr>
          <p:cNvPr id="4" name="Date Placeholder 3">
            <a:extLst>
              <a:ext uri="{FF2B5EF4-FFF2-40B4-BE49-F238E27FC236}">
                <a16:creationId xmlns:a16="http://schemas.microsoft.com/office/drawing/2014/main" id="{6BEBFCAB-3D0D-E45E-BD28-C584E28BA53B}"/>
              </a:ext>
            </a:extLst>
          </p:cNvPr>
          <p:cNvSpPr>
            <a:spLocks noGrp="1"/>
          </p:cNvSpPr>
          <p:nvPr>
            <p:ph type="dt" sz="half" idx="10"/>
          </p:nvPr>
        </p:nvSpPr>
        <p:spPr>
          <a:xfrm>
            <a:off x="681038" y="6356352"/>
            <a:ext cx="2228850" cy="365125"/>
          </a:xfrm>
        </p:spPr>
        <p:txBody>
          <a:bodyPr/>
          <a:lstStyle/>
          <a:p>
            <a:fld id="{B06263C5-FCAF-43AE-A141-882F3791F2E9}" type="datetime3">
              <a:rPr lang="en-US" smtClean="0"/>
              <a:t>27 April 2026</a:t>
            </a:fld>
            <a:endParaRPr lang="en-US" dirty="0"/>
          </a:p>
        </p:txBody>
      </p:sp>
      <p:sp>
        <p:nvSpPr>
          <p:cNvPr id="5" name="Slide Number Placeholder 4">
            <a:extLst>
              <a:ext uri="{FF2B5EF4-FFF2-40B4-BE49-F238E27FC236}">
                <a16:creationId xmlns:a16="http://schemas.microsoft.com/office/drawing/2014/main" id="{C183CBBF-F654-220D-BA2F-362078F74184}"/>
              </a:ext>
            </a:extLst>
          </p:cNvPr>
          <p:cNvSpPr>
            <a:spLocks noGrp="1"/>
          </p:cNvSpPr>
          <p:nvPr>
            <p:ph type="sldNum" sz="quarter" idx="12"/>
          </p:nvPr>
        </p:nvSpPr>
        <p:spPr>
          <a:xfrm>
            <a:off x="6996113" y="6356352"/>
            <a:ext cx="2228850" cy="365125"/>
          </a:xfrm>
        </p:spPr>
        <p:txBody>
          <a:bodyPr/>
          <a:lstStyle/>
          <a:p>
            <a:fld id="{C5C45D00-3643-4458-896F-4BE7599D175B}" type="slidenum">
              <a:rPr lang="en-US" smtClean="0"/>
              <a:pPr/>
              <a:t>19</a:t>
            </a:fld>
            <a:endParaRPr lang="en-US" dirty="0"/>
          </a:p>
        </p:txBody>
      </p:sp>
      <p:sp>
        <p:nvSpPr>
          <p:cNvPr id="7" name="TextBox 6">
            <a:extLst>
              <a:ext uri="{FF2B5EF4-FFF2-40B4-BE49-F238E27FC236}">
                <a16:creationId xmlns:a16="http://schemas.microsoft.com/office/drawing/2014/main" id="{2D2D86FB-27B7-F356-B3CC-A099A1A1BFB9}"/>
              </a:ext>
            </a:extLst>
          </p:cNvPr>
          <p:cNvSpPr txBox="1"/>
          <p:nvPr/>
        </p:nvSpPr>
        <p:spPr>
          <a:xfrm>
            <a:off x="321037" y="2492896"/>
            <a:ext cx="2615739" cy="584775"/>
          </a:xfrm>
          <a:prstGeom prst="rect">
            <a:avLst/>
          </a:prstGeom>
          <a:noFill/>
        </p:spPr>
        <p:txBody>
          <a:bodyPr wrap="square">
            <a:spAutoFit/>
          </a:bodyPr>
          <a:lstStyle/>
          <a:p>
            <a:r>
              <a:rPr lang="en-US" sz="3200" b="1" dirty="0">
                <a:solidFill>
                  <a:srgbClr val="C00000"/>
                </a:solidFill>
              </a:rPr>
              <a:t>Verification</a:t>
            </a:r>
            <a:r>
              <a:rPr lang="en-US" sz="2400" b="1" dirty="0">
                <a:solidFill>
                  <a:srgbClr val="C00000"/>
                </a:solidFill>
              </a:rPr>
              <a:t> </a:t>
            </a:r>
            <a:endParaRPr lang="en-US" sz="2400" dirty="0"/>
          </a:p>
        </p:txBody>
      </p:sp>
    </p:spTree>
    <p:extLst>
      <p:ext uri="{BB962C8B-B14F-4D97-AF65-F5344CB8AC3E}">
        <p14:creationId xmlns:p14="http://schemas.microsoft.com/office/powerpoint/2010/main" val="4132346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405A9-1373-232D-2540-DB40361DF419}"/>
            </a:ext>
          </a:extLst>
        </p:cNvPr>
        <p:cNvGrpSpPr/>
        <p:nvPr/>
      </p:nvGrpSpPr>
      <p:grpSpPr>
        <a:xfrm>
          <a:off x="0" y="0"/>
          <a:ext cx="0" cy="0"/>
          <a:chOff x="0" y="0"/>
          <a:chExt cx="0" cy="0"/>
        </a:xfrm>
      </p:grpSpPr>
      <p:sp>
        <p:nvSpPr>
          <p:cNvPr id="6" name="object 6">
            <a:extLst>
              <a:ext uri="{FF2B5EF4-FFF2-40B4-BE49-F238E27FC236}">
                <a16:creationId xmlns:a16="http://schemas.microsoft.com/office/drawing/2014/main" id="{4F6D2314-BC73-1B68-78E4-FC64DB791716}"/>
              </a:ext>
            </a:extLst>
          </p:cNvPr>
          <p:cNvSpPr txBox="1">
            <a:spLocks/>
          </p:cNvSpPr>
          <p:nvPr/>
        </p:nvSpPr>
        <p:spPr>
          <a:xfrm>
            <a:off x="1620045" y="1118252"/>
            <a:ext cx="4593134" cy="879463"/>
          </a:xfrm>
          <a:prstGeom prst="rect">
            <a:avLst/>
          </a:prstGeom>
        </p:spPr>
        <p:txBody>
          <a:bodyPr vert="horz" lIns="0" tIns="7739" rIns="0" bIns="0" rtlCol="0" anchor="t">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7739">
              <a:spcBef>
                <a:spcPts val="61"/>
              </a:spcBef>
              <a:defRPr/>
            </a:pPr>
            <a:r>
              <a:rPr lang="en-US" sz="2800" b="1">
                <a:solidFill>
                  <a:srgbClr val="FF0000"/>
                </a:solidFill>
                <a:latin typeface="+mn-lt"/>
              </a:rPr>
              <a:t>Leprosy: Global Target 2030</a:t>
            </a:r>
            <a:br>
              <a:rPr lang="en-US" sz="2864"/>
            </a:br>
            <a:endParaRPr lang="en-US" sz="2864" dirty="0"/>
          </a:p>
        </p:txBody>
      </p:sp>
      <p:sp>
        <p:nvSpPr>
          <p:cNvPr id="5" name="object 9">
            <a:extLst>
              <a:ext uri="{FF2B5EF4-FFF2-40B4-BE49-F238E27FC236}">
                <a16:creationId xmlns:a16="http://schemas.microsoft.com/office/drawing/2014/main" id="{8E85632D-280E-304F-F9D3-434D84F1F3EF}"/>
              </a:ext>
            </a:extLst>
          </p:cNvPr>
          <p:cNvSpPr txBox="1"/>
          <p:nvPr/>
        </p:nvSpPr>
        <p:spPr>
          <a:xfrm>
            <a:off x="2292054" y="5317332"/>
            <a:ext cx="125114" cy="149977"/>
          </a:xfrm>
          <a:prstGeom prst="rect">
            <a:avLst/>
          </a:prstGeom>
        </p:spPr>
        <p:txBody>
          <a:bodyPr lIns="0" tIns="0" rIns="0" bIns="0">
            <a:spAutoFit/>
          </a:bodyPr>
          <a:lstStyle/>
          <a:p>
            <a:pPr marL="23217">
              <a:lnSpc>
                <a:spcPts val="1274"/>
              </a:lnSpc>
              <a:defRPr/>
            </a:pPr>
            <a:r>
              <a:rPr sz="853" spc="-3" dirty="0">
                <a:solidFill>
                  <a:srgbClr val="FFFFFF"/>
                </a:solidFill>
                <a:latin typeface="Arial MT"/>
                <a:cs typeface="Arial MT"/>
              </a:rPr>
              <a:t>7</a:t>
            </a:r>
            <a:endParaRPr sz="853">
              <a:latin typeface="Arial MT"/>
              <a:cs typeface="Arial MT"/>
            </a:endParaRPr>
          </a:p>
        </p:txBody>
      </p:sp>
      <p:pic>
        <p:nvPicPr>
          <p:cNvPr id="12292" name="Picture 9">
            <a:extLst>
              <a:ext uri="{FF2B5EF4-FFF2-40B4-BE49-F238E27FC236}">
                <a16:creationId xmlns:a16="http://schemas.microsoft.com/office/drawing/2014/main" id="{ACBF7F72-D8FE-A930-055F-8FFC0309AD4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5156" y="865021"/>
            <a:ext cx="3160116" cy="4087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Box 18">
            <a:extLst>
              <a:ext uri="{FF2B5EF4-FFF2-40B4-BE49-F238E27FC236}">
                <a16:creationId xmlns:a16="http://schemas.microsoft.com/office/drawing/2014/main" id="{4240E0AA-78C8-CB5A-BE73-5B47F0F0F192}"/>
              </a:ext>
            </a:extLst>
          </p:cNvPr>
          <p:cNvSpPr txBox="1">
            <a:spLocks noChangeArrowheads="1"/>
          </p:cNvSpPr>
          <p:nvPr/>
        </p:nvSpPr>
        <p:spPr bwMode="auto">
          <a:xfrm>
            <a:off x="1136576" y="5360314"/>
            <a:ext cx="900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dirty="0">
                <a:latin typeface="Arial" panose="020B0604020202020204" pitchFamily="34" charset="0"/>
              </a:rPr>
              <a:t>Goal</a:t>
            </a:r>
            <a:r>
              <a:rPr lang="en-US" altLang="en-US" sz="2400" dirty="0">
                <a:latin typeface="Arial" panose="020B0604020202020204" pitchFamily="34" charset="0"/>
              </a:rPr>
              <a:t> : Zero Leprosy i.e.  Interruption of transmission</a:t>
            </a:r>
          </a:p>
        </p:txBody>
      </p:sp>
      <p:sp>
        <p:nvSpPr>
          <p:cNvPr id="12294" name="TextBox 10">
            <a:extLst>
              <a:ext uri="{FF2B5EF4-FFF2-40B4-BE49-F238E27FC236}">
                <a16:creationId xmlns:a16="http://schemas.microsoft.com/office/drawing/2014/main" id="{764DDCA5-473B-1B12-0A52-1F4F464B7D4A}"/>
              </a:ext>
            </a:extLst>
          </p:cNvPr>
          <p:cNvSpPr txBox="1">
            <a:spLocks noChangeArrowheads="1"/>
          </p:cNvSpPr>
          <p:nvPr/>
        </p:nvSpPr>
        <p:spPr bwMode="auto">
          <a:xfrm>
            <a:off x="1957984" y="1855392"/>
            <a:ext cx="425519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950" b="1">
                <a:latin typeface="Arial" panose="020B0604020202020204" pitchFamily="34" charset="0"/>
              </a:rPr>
              <a:t>Vision-Acceleration of Action</a:t>
            </a:r>
          </a:p>
          <a:p>
            <a:pPr>
              <a:spcBef>
                <a:spcPct val="0"/>
              </a:spcBef>
              <a:buFontTx/>
              <a:buNone/>
            </a:pPr>
            <a:r>
              <a:rPr lang="en-US" altLang="en-US" sz="1950" b="1">
                <a:latin typeface="Arial" panose="020B0604020202020204" pitchFamily="34" charset="0"/>
              </a:rPr>
              <a:t>                        to achieve </a:t>
            </a:r>
          </a:p>
        </p:txBody>
      </p:sp>
      <p:sp>
        <p:nvSpPr>
          <p:cNvPr id="7" name="Rectangle: Rounded Corners 6">
            <a:extLst>
              <a:ext uri="{FF2B5EF4-FFF2-40B4-BE49-F238E27FC236}">
                <a16:creationId xmlns:a16="http://schemas.microsoft.com/office/drawing/2014/main" id="{FE4334D7-FBA2-E927-E141-D27BF79BD355}"/>
              </a:ext>
            </a:extLst>
          </p:cNvPr>
          <p:cNvSpPr/>
          <p:nvPr/>
        </p:nvSpPr>
        <p:spPr>
          <a:xfrm>
            <a:off x="354566" y="2201640"/>
            <a:ext cx="1937488" cy="2379488"/>
          </a:xfrm>
          <a:prstGeom prst="roundRect">
            <a:avLst/>
          </a:prstGeom>
          <a:blipFill>
            <a:blip r:embed="rId3"/>
            <a:srcRect/>
            <a:stretch>
              <a:fillRect l="-14000" r="-14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sz="1463"/>
          </a:p>
        </p:txBody>
      </p:sp>
      <p:pic>
        <p:nvPicPr>
          <p:cNvPr id="12298" name="Picture 6">
            <a:extLst>
              <a:ext uri="{FF2B5EF4-FFF2-40B4-BE49-F238E27FC236}">
                <a16:creationId xmlns:a16="http://schemas.microsoft.com/office/drawing/2014/main" id="{2C38A9CB-8349-C01F-3910-EDAD7450D0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5728" y="2751368"/>
            <a:ext cx="3933702" cy="23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5473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1D044-DA65-41D4-186C-855B2DCD13AD}"/>
            </a:ext>
          </a:extLst>
        </p:cNvPr>
        <p:cNvGrpSpPr/>
        <p:nvPr/>
      </p:nvGrpSpPr>
      <p:grpSpPr>
        <a:xfrm>
          <a:off x="0" y="0"/>
          <a:ext cx="0" cy="0"/>
          <a:chOff x="0" y="0"/>
          <a:chExt cx="0" cy="0"/>
        </a:xfrm>
      </p:grpSpPr>
      <p:sp>
        <p:nvSpPr>
          <p:cNvPr id="2" name="Date Placeholder 3">
            <a:extLst>
              <a:ext uri="{FF2B5EF4-FFF2-40B4-BE49-F238E27FC236}">
                <a16:creationId xmlns:a16="http://schemas.microsoft.com/office/drawing/2014/main" id="{A63D53D0-4C2B-8661-BEBE-05FE07840CD2}"/>
              </a:ext>
            </a:extLst>
          </p:cNvPr>
          <p:cNvSpPr>
            <a:spLocks noGrp="1"/>
          </p:cNvSpPr>
          <p:nvPr>
            <p:ph type="dt" sz="half" idx="10"/>
          </p:nvPr>
        </p:nvSpPr>
        <p:spPr>
          <a:xfrm>
            <a:off x="681038" y="6356352"/>
            <a:ext cx="2228850" cy="365125"/>
          </a:xfrm>
        </p:spPr>
        <p:txBody>
          <a:bodyPr/>
          <a:lstStyle/>
          <a:p>
            <a:fld id="{B06263C5-FCAF-43AE-A141-882F3791F2E9}" type="datetime3">
              <a:rPr lang="en-US" smtClean="0"/>
              <a:t>27 April 2026</a:t>
            </a:fld>
            <a:endParaRPr lang="en-US" dirty="0"/>
          </a:p>
        </p:txBody>
      </p:sp>
      <p:sp>
        <p:nvSpPr>
          <p:cNvPr id="6" name="Slide Number Placeholder 4">
            <a:extLst>
              <a:ext uri="{FF2B5EF4-FFF2-40B4-BE49-F238E27FC236}">
                <a16:creationId xmlns:a16="http://schemas.microsoft.com/office/drawing/2014/main" id="{ADC08539-7A15-DBD6-B738-249BCADD7A5A}"/>
              </a:ext>
            </a:extLst>
          </p:cNvPr>
          <p:cNvSpPr>
            <a:spLocks noGrp="1"/>
          </p:cNvSpPr>
          <p:nvPr>
            <p:ph type="sldNum" sz="quarter" idx="12"/>
          </p:nvPr>
        </p:nvSpPr>
        <p:spPr>
          <a:xfrm>
            <a:off x="6996113" y="6356352"/>
            <a:ext cx="2228850" cy="365125"/>
          </a:xfrm>
        </p:spPr>
        <p:txBody>
          <a:bodyPr/>
          <a:lstStyle/>
          <a:p>
            <a:fld id="{C5C45D00-3643-4458-896F-4BE7599D175B}" type="slidenum">
              <a:rPr lang="en-US" smtClean="0"/>
              <a:pPr/>
              <a:t>20</a:t>
            </a:fld>
            <a:endParaRPr lang="en-US" dirty="0"/>
          </a:p>
        </p:txBody>
      </p:sp>
      <p:sp>
        <p:nvSpPr>
          <p:cNvPr id="9" name="TextBox 8">
            <a:extLst>
              <a:ext uri="{FF2B5EF4-FFF2-40B4-BE49-F238E27FC236}">
                <a16:creationId xmlns:a16="http://schemas.microsoft.com/office/drawing/2014/main" id="{030F8A8E-8EE2-FA19-F281-4E5CB15CF56D}"/>
              </a:ext>
            </a:extLst>
          </p:cNvPr>
          <p:cNvSpPr txBox="1"/>
          <p:nvPr/>
        </p:nvSpPr>
        <p:spPr>
          <a:xfrm>
            <a:off x="2401047" y="684979"/>
            <a:ext cx="6590119" cy="1569660"/>
          </a:xfrm>
          <a:prstGeom prst="rect">
            <a:avLst/>
          </a:prstGeom>
          <a:noFill/>
        </p:spPr>
        <p:txBody>
          <a:bodyPr wrap="square">
            <a:spAutoFit/>
          </a:bodyPr>
          <a:lstStyle/>
          <a:p>
            <a:r>
              <a:rPr lang="en-US" sz="2400" b="1" i="0" u="none" strike="noStrike" baseline="0" dirty="0">
                <a:solidFill>
                  <a:srgbClr val="000000"/>
                </a:solidFill>
                <a:latin typeface="Zapf Humanist 601"/>
              </a:rPr>
              <a:t>Leprosy-related stigma in communities and among health workers </a:t>
            </a:r>
            <a:r>
              <a:rPr lang="en-US" sz="2400" b="0" i="0" u="none" strike="noStrike" baseline="0" dirty="0">
                <a:solidFill>
                  <a:srgbClr val="000000"/>
                </a:solidFill>
                <a:latin typeface="Zapf Humanist 601"/>
              </a:rPr>
              <a:t>is monitored (using tools such as 5-</a:t>
            </a:r>
            <a:r>
              <a:rPr lang="en-US" sz="2400" b="0" i="0" u="none" strike="noStrike" baseline="0" dirty="0" err="1">
                <a:solidFill>
                  <a:srgbClr val="000000"/>
                </a:solidFill>
                <a:latin typeface="Zapf Humanist 601"/>
              </a:rPr>
              <a:t>QSI</a:t>
            </a:r>
            <a:r>
              <a:rPr lang="en-US" sz="2400" b="0" i="0" u="none" strike="noStrike" baseline="0" dirty="0">
                <a:solidFill>
                  <a:srgbClr val="000000"/>
                </a:solidFill>
                <a:latin typeface="Zapf Humanist 601"/>
              </a:rPr>
              <a:t>-CS/AP) </a:t>
            </a:r>
            <a:r>
              <a:rPr lang="en-US" sz="2400" dirty="0"/>
              <a:t>5-Question Stigma Indicator - Community Stigma</a:t>
            </a:r>
          </a:p>
        </p:txBody>
      </p:sp>
      <p:pic>
        <p:nvPicPr>
          <p:cNvPr id="11" name="Picture 10">
            <a:extLst>
              <a:ext uri="{FF2B5EF4-FFF2-40B4-BE49-F238E27FC236}">
                <a16:creationId xmlns:a16="http://schemas.microsoft.com/office/drawing/2014/main" id="{0C19C78C-38ED-3DC7-EE30-EA8F6757D325}"/>
              </a:ext>
            </a:extLst>
          </p:cNvPr>
          <p:cNvPicPr>
            <a:picLocks noChangeAspect="1"/>
          </p:cNvPicPr>
          <p:nvPr/>
        </p:nvPicPr>
        <p:blipFill>
          <a:blip r:embed="rId2"/>
          <a:stretch>
            <a:fillRect/>
          </a:stretch>
        </p:blipFill>
        <p:spPr>
          <a:xfrm>
            <a:off x="2255226" y="2254639"/>
            <a:ext cx="5976664" cy="4181813"/>
          </a:xfrm>
          <a:prstGeom prst="rect">
            <a:avLst/>
          </a:prstGeom>
        </p:spPr>
      </p:pic>
    </p:spTree>
    <p:extLst>
      <p:ext uri="{BB962C8B-B14F-4D97-AF65-F5344CB8AC3E}">
        <p14:creationId xmlns:p14="http://schemas.microsoft.com/office/powerpoint/2010/main" val="411918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E62C1-051B-1B20-058F-4F9487A1716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5F9A1-A058-8E77-1C9E-27DB850AB974}"/>
              </a:ext>
            </a:extLst>
          </p:cNvPr>
          <p:cNvSpPr txBox="1">
            <a:spLocks/>
          </p:cNvSpPr>
          <p:nvPr/>
        </p:nvSpPr>
        <p:spPr>
          <a:xfrm>
            <a:off x="3224808" y="68262"/>
            <a:ext cx="6185892" cy="672147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1800" dirty="0">
              <a:solidFill>
                <a:srgbClr val="000000"/>
              </a:solidFill>
              <a:latin typeface="Zapf Humanist 601"/>
            </a:endParaRPr>
          </a:p>
          <a:p>
            <a:pPr marL="342900" indent="-342900" algn="l">
              <a:buFont typeface="Arial" panose="020B0604020202020204" pitchFamily="34" charset="0"/>
              <a:buChar char="•"/>
            </a:pPr>
            <a:r>
              <a:rPr lang="en-US" dirty="0">
                <a:solidFill>
                  <a:srgbClr val="000000"/>
                </a:solidFill>
                <a:latin typeface="Zapf Humanist 601"/>
              </a:rPr>
              <a:t>New </a:t>
            </a:r>
            <a:r>
              <a:rPr lang="en-US" b="1" dirty="0">
                <a:solidFill>
                  <a:srgbClr val="000000"/>
                </a:solidFill>
                <a:latin typeface="Zapf Humanist 601"/>
              </a:rPr>
              <a:t>autochthonous leprosy patients have been geographically mapped </a:t>
            </a:r>
            <a:r>
              <a:rPr lang="en-US" dirty="0">
                <a:solidFill>
                  <a:srgbClr val="000000"/>
                </a:solidFill>
                <a:latin typeface="Zapf Humanist 601"/>
              </a:rPr>
              <a:t>(Target: &gt;90%)	</a:t>
            </a:r>
          </a:p>
          <a:p>
            <a:pPr marL="342900" indent="-342900" algn="l">
              <a:buFont typeface="Arial" panose="020B0604020202020204" pitchFamily="34" charset="0"/>
              <a:buChar char="•"/>
            </a:pPr>
            <a:r>
              <a:rPr lang="en-US" b="1" dirty="0">
                <a:solidFill>
                  <a:srgbClr val="000000"/>
                </a:solidFill>
                <a:latin typeface="Zapf Humanist 601"/>
              </a:rPr>
              <a:t>Number of contacts listed </a:t>
            </a:r>
            <a:r>
              <a:rPr lang="en-US" dirty="0">
                <a:solidFill>
                  <a:srgbClr val="000000"/>
                </a:solidFill>
                <a:latin typeface="Zapf Humanist 601"/>
              </a:rPr>
              <a:t>per index patient (as per the national plan)	</a:t>
            </a:r>
          </a:p>
          <a:p>
            <a:pPr marL="342900" indent="-342900" algn="l">
              <a:buFont typeface="Arial" panose="020B0604020202020204" pitchFamily="34" charset="0"/>
              <a:buChar char="•"/>
            </a:pPr>
            <a:endParaRPr lang="en-US" dirty="0">
              <a:solidFill>
                <a:srgbClr val="000000"/>
              </a:solidFill>
              <a:latin typeface="Zapf Humanist 601"/>
            </a:endParaRPr>
          </a:p>
          <a:p>
            <a:pPr marL="342900" indent="-342900" algn="l">
              <a:buFont typeface="Arial" panose="020B0604020202020204" pitchFamily="34" charset="0"/>
              <a:buChar char="•"/>
            </a:pPr>
            <a:r>
              <a:rPr lang="en-US" dirty="0">
                <a:solidFill>
                  <a:srgbClr val="000000"/>
                </a:solidFill>
                <a:latin typeface="Zapf Humanist 601"/>
              </a:rPr>
              <a:t>Persons not found to have leprosy among persons screened with signs suggestive of leprosy </a:t>
            </a:r>
          </a:p>
          <a:p>
            <a:pPr marL="342900" indent="-342900" algn="l">
              <a:buFont typeface="Arial" panose="020B0604020202020204" pitchFamily="34" charset="0"/>
              <a:buChar char="•"/>
            </a:pPr>
            <a:r>
              <a:rPr lang="en-US" dirty="0">
                <a:solidFill>
                  <a:srgbClr val="000000"/>
                </a:solidFill>
                <a:latin typeface="Zapf Humanist 601"/>
              </a:rPr>
              <a:t>Leprosy is included as one of the diseases in </a:t>
            </a:r>
            <a:r>
              <a:rPr lang="en-US" b="1" dirty="0">
                <a:solidFill>
                  <a:srgbClr val="000000"/>
                </a:solidFill>
                <a:latin typeface="Zapf Humanist 601"/>
              </a:rPr>
              <a:t>migrant or displaced persons health screening </a:t>
            </a:r>
            <a:r>
              <a:rPr lang="en-US" dirty="0">
                <a:solidFill>
                  <a:srgbClr val="000000"/>
                </a:solidFill>
                <a:latin typeface="Zapf Humanist 601"/>
              </a:rPr>
              <a:t>and care </a:t>
            </a:r>
            <a:r>
              <a:rPr lang="en-US" dirty="0" err="1">
                <a:solidFill>
                  <a:srgbClr val="000000"/>
                </a:solidFill>
                <a:latin typeface="Zapf Humanist 601"/>
              </a:rPr>
              <a:t>programmes</a:t>
            </a:r>
            <a:r>
              <a:rPr lang="en-US" dirty="0">
                <a:solidFill>
                  <a:srgbClr val="000000"/>
                </a:solidFill>
                <a:latin typeface="Zapf Humanist 601"/>
              </a:rPr>
              <a:t> 	</a:t>
            </a:r>
          </a:p>
          <a:p>
            <a:pPr marL="342900" indent="-342900" algn="l">
              <a:buFont typeface="Arial" panose="020B0604020202020204" pitchFamily="34" charset="0"/>
              <a:buChar char="•"/>
            </a:pPr>
            <a:endParaRPr lang="en-US" dirty="0">
              <a:solidFill>
                <a:srgbClr val="000000"/>
              </a:solidFill>
              <a:latin typeface="Zapf Humanist 601"/>
            </a:endParaRPr>
          </a:p>
          <a:p>
            <a:pPr marL="342900" indent="-342900" algn="l">
              <a:buFont typeface="Arial" panose="020B0604020202020204" pitchFamily="34" charset="0"/>
              <a:buChar char="•"/>
            </a:pPr>
            <a:r>
              <a:rPr lang="en-US" b="1" dirty="0">
                <a:solidFill>
                  <a:srgbClr val="000000"/>
                </a:solidFill>
                <a:latin typeface="Zapf Humanist 601"/>
              </a:rPr>
              <a:t>Sentinel </a:t>
            </a:r>
            <a:r>
              <a:rPr lang="en-US" b="1" dirty="0" err="1">
                <a:solidFill>
                  <a:srgbClr val="000000"/>
                </a:solidFill>
                <a:latin typeface="Zapf Humanist 601"/>
              </a:rPr>
              <a:t>centre</a:t>
            </a:r>
            <a:r>
              <a:rPr lang="en-US" dirty="0">
                <a:solidFill>
                  <a:srgbClr val="000000"/>
                </a:solidFill>
                <a:latin typeface="Zapf Humanist 601"/>
              </a:rPr>
              <a:t>/apex </a:t>
            </a:r>
            <a:r>
              <a:rPr lang="en-US" dirty="0" err="1">
                <a:solidFill>
                  <a:srgbClr val="000000"/>
                </a:solidFill>
                <a:latin typeface="Zapf Humanist 601"/>
              </a:rPr>
              <a:t>centre</a:t>
            </a:r>
            <a:r>
              <a:rPr lang="en-US" dirty="0">
                <a:solidFill>
                  <a:srgbClr val="000000"/>
                </a:solidFill>
                <a:latin typeface="Zapf Humanist 601"/>
              </a:rPr>
              <a:t>/</a:t>
            </a:r>
            <a:r>
              <a:rPr lang="en-US" dirty="0" err="1">
                <a:solidFill>
                  <a:srgbClr val="000000"/>
                </a:solidFill>
                <a:latin typeface="Zapf Humanist 601"/>
              </a:rPr>
              <a:t>centre</a:t>
            </a:r>
            <a:r>
              <a:rPr lang="en-US" dirty="0">
                <a:solidFill>
                  <a:srgbClr val="000000"/>
                </a:solidFill>
                <a:latin typeface="Zapf Humanist 601"/>
              </a:rPr>
              <a:t> of excellence/referral unit with staff trained to diagnose and manage leprosy is available at an appropriate level (district/municipality or state/province)</a:t>
            </a:r>
            <a:r>
              <a:rPr lang="en-US" sz="1800" dirty="0">
                <a:solidFill>
                  <a:srgbClr val="000000"/>
                </a:solidFill>
                <a:latin typeface="Zapf Humanist 601"/>
              </a:rPr>
              <a:t>	</a:t>
            </a:r>
          </a:p>
          <a:p>
            <a:endParaRPr lang="en-US" dirty="0"/>
          </a:p>
        </p:txBody>
      </p:sp>
      <p:sp>
        <p:nvSpPr>
          <p:cNvPr id="4" name="Date Placeholder 3">
            <a:extLst>
              <a:ext uri="{FF2B5EF4-FFF2-40B4-BE49-F238E27FC236}">
                <a16:creationId xmlns:a16="http://schemas.microsoft.com/office/drawing/2014/main" id="{F7578C60-DBBA-3202-8B85-845ED7E85E52}"/>
              </a:ext>
            </a:extLst>
          </p:cNvPr>
          <p:cNvSpPr>
            <a:spLocks noGrp="1"/>
          </p:cNvSpPr>
          <p:nvPr>
            <p:ph type="dt" sz="half" idx="10"/>
          </p:nvPr>
        </p:nvSpPr>
        <p:spPr>
          <a:xfrm>
            <a:off x="681038" y="6356352"/>
            <a:ext cx="2228850" cy="365125"/>
          </a:xfrm>
        </p:spPr>
        <p:txBody>
          <a:bodyPr/>
          <a:lstStyle/>
          <a:p>
            <a:fld id="{B06263C5-FCAF-43AE-A141-882F3791F2E9}" type="datetime3">
              <a:rPr lang="en-US" smtClean="0"/>
              <a:t>27 April 2026</a:t>
            </a:fld>
            <a:endParaRPr lang="en-US" dirty="0"/>
          </a:p>
        </p:txBody>
      </p:sp>
      <p:sp>
        <p:nvSpPr>
          <p:cNvPr id="5" name="Slide Number Placeholder 4">
            <a:extLst>
              <a:ext uri="{FF2B5EF4-FFF2-40B4-BE49-F238E27FC236}">
                <a16:creationId xmlns:a16="http://schemas.microsoft.com/office/drawing/2014/main" id="{64FB34C1-9B6A-3AC4-EE32-3ADD0CE4841F}"/>
              </a:ext>
            </a:extLst>
          </p:cNvPr>
          <p:cNvSpPr>
            <a:spLocks noGrp="1"/>
          </p:cNvSpPr>
          <p:nvPr>
            <p:ph type="sldNum" sz="quarter" idx="12"/>
          </p:nvPr>
        </p:nvSpPr>
        <p:spPr>
          <a:xfrm>
            <a:off x="6996113" y="6356352"/>
            <a:ext cx="2228850" cy="365125"/>
          </a:xfrm>
        </p:spPr>
        <p:txBody>
          <a:bodyPr/>
          <a:lstStyle/>
          <a:p>
            <a:fld id="{C5C45D00-3643-4458-896F-4BE7599D175B}" type="slidenum">
              <a:rPr lang="en-US" smtClean="0"/>
              <a:pPr/>
              <a:t>21</a:t>
            </a:fld>
            <a:endParaRPr lang="en-US" dirty="0"/>
          </a:p>
        </p:txBody>
      </p:sp>
      <p:sp>
        <p:nvSpPr>
          <p:cNvPr id="6" name="TextBox 5">
            <a:extLst>
              <a:ext uri="{FF2B5EF4-FFF2-40B4-BE49-F238E27FC236}">
                <a16:creationId xmlns:a16="http://schemas.microsoft.com/office/drawing/2014/main" id="{361134A8-A16F-CF32-2FC9-521F4A289ED3}"/>
              </a:ext>
            </a:extLst>
          </p:cNvPr>
          <p:cNvSpPr txBox="1"/>
          <p:nvPr/>
        </p:nvSpPr>
        <p:spPr>
          <a:xfrm>
            <a:off x="321037" y="2492896"/>
            <a:ext cx="2615739" cy="584775"/>
          </a:xfrm>
          <a:prstGeom prst="rect">
            <a:avLst/>
          </a:prstGeom>
          <a:noFill/>
        </p:spPr>
        <p:txBody>
          <a:bodyPr wrap="square">
            <a:spAutoFit/>
          </a:bodyPr>
          <a:lstStyle/>
          <a:p>
            <a:r>
              <a:rPr lang="en-US" sz="3200" b="1" dirty="0">
                <a:solidFill>
                  <a:srgbClr val="C00000"/>
                </a:solidFill>
              </a:rPr>
              <a:t>Verification</a:t>
            </a:r>
            <a:r>
              <a:rPr lang="en-US" sz="2400" b="1" dirty="0">
                <a:solidFill>
                  <a:srgbClr val="C00000"/>
                </a:solidFill>
              </a:rPr>
              <a:t> </a:t>
            </a:r>
            <a:endParaRPr lang="en-US" sz="2400" dirty="0"/>
          </a:p>
        </p:txBody>
      </p:sp>
    </p:spTree>
    <p:extLst>
      <p:ext uri="{BB962C8B-B14F-4D97-AF65-F5344CB8AC3E}">
        <p14:creationId xmlns:p14="http://schemas.microsoft.com/office/powerpoint/2010/main" val="2951633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8B649-4E94-0761-6FF4-762CB948922A}"/>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8B0AC5B4-1186-796D-473C-C65E9FF11C31}"/>
              </a:ext>
            </a:extLst>
          </p:cNvPr>
          <p:cNvSpPr txBox="1">
            <a:spLocks/>
          </p:cNvSpPr>
          <p:nvPr/>
        </p:nvSpPr>
        <p:spPr>
          <a:xfrm>
            <a:off x="2960227" y="302065"/>
            <a:ext cx="6624736" cy="640738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1800" dirty="0">
              <a:solidFill>
                <a:srgbClr val="000000"/>
              </a:solidFill>
              <a:latin typeface="Zapf Humanist 601"/>
            </a:endParaRPr>
          </a:p>
          <a:p>
            <a:pPr marL="342900" indent="-342900" algn="l">
              <a:buFont typeface="Arial" panose="020B0604020202020204" pitchFamily="34" charset="0"/>
              <a:buChar char="•"/>
            </a:pPr>
            <a:r>
              <a:rPr lang="en-US" dirty="0">
                <a:solidFill>
                  <a:srgbClr val="000000"/>
                </a:solidFill>
                <a:latin typeface="Zapf Humanist 601"/>
              </a:rPr>
              <a:t>Critical instance </a:t>
            </a:r>
            <a:r>
              <a:rPr lang="en-US" b="1" dirty="0">
                <a:solidFill>
                  <a:srgbClr val="000000"/>
                </a:solidFill>
                <a:latin typeface="Zapf Humanist 601"/>
              </a:rPr>
              <a:t>investigation of sporadic cases </a:t>
            </a:r>
            <a:r>
              <a:rPr lang="en-US" dirty="0">
                <a:solidFill>
                  <a:srgbClr val="000000"/>
                </a:solidFill>
                <a:latin typeface="Zapf Humanist 601"/>
              </a:rPr>
              <a:t>(child cases in Phase 2) is in place </a:t>
            </a:r>
          </a:p>
          <a:p>
            <a:pPr marL="342900" indent="-342900" algn="l">
              <a:buFont typeface="Arial" panose="020B0604020202020204" pitchFamily="34" charset="0"/>
              <a:buChar char="•"/>
            </a:pPr>
            <a:r>
              <a:rPr lang="en-US" dirty="0">
                <a:solidFill>
                  <a:srgbClr val="000000"/>
                </a:solidFill>
                <a:latin typeface="Zapf Humanist 601"/>
              </a:rPr>
              <a:t>Progress in </a:t>
            </a:r>
            <a:r>
              <a:rPr lang="en-US" b="1" dirty="0">
                <a:solidFill>
                  <a:srgbClr val="000000"/>
                </a:solidFill>
                <a:latin typeface="Zapf Humanist 601"/>
              </a:rPr>
              <a:t>leprosy elimination is monitored </a:t>
            </a:r>
            <a:r>
              <a:rPr lang="en-US" dirty="0">
                <a:solidFill>
                  <a:srgbClr val="000000"/>
                </a:solidFill>
                <a:latin typeface="Zapf Humanist 601"/>
              </a:rPr>
              <a:t>at the subnational level using the </a:t>
            </a:r>
            <a:r>
              <a:rPr lang="en-US" dirty="0" err="1">
                <a:solidFill>
                  <a:srgbClr val="000000"/>
                </a:solidFill>
                <a:latin typeface="Zapf Humanist 601"/>
              </a:rPr>
              <a:t>LEMT</a:t>
            </a:r>
            <a:r>
              <a:rPr lang="en-US" dirty="0">
                <a:solidFill>
                  <a:srgbClr val="000000"/>
                </a:solidFill>
                <a:latin typeface="Zapf Humanist 601"/>
              </a:rPr>
              <a:t>* </a:t>
            </a:r>
          </a:p>
          <a:p>
            <a:pPr marL="342900" indent="-342900" algn="l">
              <a:buFont typeface="Arial" panose="020B0604020202020204" pitchFamily="34" charset="0"/>
              <a:buChar char="•"/>
            </a:pPr>
            <a:r>
              <a:rPr lang="en-US" dirty="0">
                <a:solidFill>
                  <a:srgbClr val="000000"/>
                </a:solidFill>
                <a:latin typeface="Zapf Humanist 601"/>
              </a:rPr>
              <a:t>Programme services are monitored using the </a:t>
            </a:r>
            <a:r>
              <a:rPr lang="en-US" dirty="0" err="1">
                <a:solidFill>
                  <a:srgbClr val="000000"/>
                </a:solidFill>
                <a:latin typeface="Zapf Humanist 601"/>
              </a:rPr>
              <a:t>LPTA</a:t>
            </a:r>
            <a:r>
              <a:rPr lang="en-US" dirty="0">
                <a:solidFill>
                  <a:srgbClr val="000000"/>
                </a:solidFill>
                <a:latin typeface="Zapf Humanist 601"/>
              </a:rPr>
              <a:t>*	</a:t>
            </a:r>
          </a:p>
          <a:p>
            <a:pPr marL="342900" indent="-342900" algn="l">
              <a:buFont typeface="Arial" panose="020B0604020202020204" pitchFamily="34" charset="0"/>
              <a:buChar char="•"/>
            </a:pPr>
            <a:r>
              <a:rPr lang="en-US" b="1" dirty="0">
                <a:solidFill>
                  <a:srgbClr val="000000"/>
                </a:solidFill>
                <a:latin typeface="Zapf Humanist 601"/>
              </a:rPr>
              <a:t>Private practitioners are involved </a:t>
            </a:r>
            <a:r>
              <a:rPr lang="en-US" dirty="0">
                <a:solidFill>
                  <a:srgbClr val="000000"/>
                </a:solidFill>
                <a:latin typeface="Zapf Humanist 601"/>
              </a:rPr>
              <a:t>in treating of complications of leprosy and disabilities of eyes, hands and feet	</a:t>
            </a:r>
          </a:p>
          <a:p>
            <a:pPr marL="342900" indent="-342900" algn="l">
              <a:buFont typeface="Arial" panose="020B0604020202020204" pitchFamily="34" charset="0"/>
              <a:buChar char="•"/>
            </a:pPr>
            <a:r>
              <a:rPr lang="en-US" dirty="0">
                <a:solidFill>
                  <a:srgbClr val="000000"/>
                </a:solidFill>
                <a:latin typeface="Zapf Humanist 601"/>
              </a:rPr>
              <a:t>Availability of over-the-counter leprosy drugs used in treatment of leprosy	</a:t>
            </a:r>
          </a:p>
          <a:p>
            <a:pPr marL="342900" indent="-342900" algn="l">
              <a:buFont typeface="Arial" panose="020B0604020202020204" pitchFamily="34" charset="0"/>
              <a:buChar char="•"/>
            </a:pPr>
            <a:r>
              <a:rPr lang="en-US" dirty="0">
                <a:solidFill>
                  <a:srgbClr val="000000"/>
                </a:solidFill>
                <a:latin typeface="Zapf Humanist 601"/>
              </a:rPr>
              <a:t>System in place to </a:t>
            </a:r>
            <a:r>
              <a:rPr lang="en-US" b="1" dirty="0">
                <a:solidFill>
                  <a:srgbClr val="000000"/>
                </a:solidFill>
                <a:latin typeface="Zapf Humanist 601"/>
              </a:rPr>
              <a:t>test for possible drug resistance </a:t>
            </a:r>
          </a:p>
          <a:p>
            <a:pPr marL="342900" indent="-342900" algn="l">
              <a:buFont typeface="Arial" panose="020B0604020202020204" pitchFamily="34" charset="0"/>
              <a:buChar char="•"/>
            </a:pPr>
            <a:r>
              <a:rPr lang="en-US" dirty="0">
                <a:solidFill>
                  <a:srgbClr val="000000"/>
                </a:solidFill>
                <a:latin typeface="Zapf Humanist 601"/>
              </a:rPr>
              <a:t>Number of </a:t>
            </a:r>
            <a:r>
              <a:rPr lang="en-US" b="1" dirty="0">
                <a:solidFill>
                  <a:srgbClr val="000000"/>
                </a:solidFill>
                <a:latin typeface="Zapf Humanist 601"/>
              </a:rPr>
              <a:t>relapse cases tested</a:t>
            </a:r>
          </a:p>
          <a:p>
            <a:pPr marL="342900" indent="-342900" algn="l">
              <a:buFont typeface="Arial" panose="020B0604020202020204" pitchFamily="34" charset="0"/>
              <a:buChar char="•"/>
            </a:pPr>
            <a:r>
              <a:rPr lang="en-US" b="1" dirty="0">
                <a:solidFill>
                  <a:srgbClr val="000000"/>
                </a:solidFill>
                <a:latin typeface="Zapf Humanist 601"/>
              </a:rPr>
              <a:t>Pharmacovigilance system </a:t>
            </a:r>
            <a:r>
              <a:rPr lang="en-US" dirty="0">
                <a:solidFill>
                  <a:srgbClr val="000000"/>
                </a:solidFill>
                <a:latin typeface="Zapf Humanist 601"/>
              </a:rPr>
              <a:t>in place	</a:t>
            </a:r>
          </a:p>
          <a:p>
            <a:endParaRPr lang="en-US" dirty="0"/>
          </a:p>
        </p:txBody>
      </p:sp>
      <p:sp>
        <p:nvSpPr>
          <p:cNvPr id="6" name="Date Placeholder 3">
            <a:extLst>
              <a:ext uri="{FF2B5EF4-FFF2-40B4-BE49-F238E27FC236}">
                <a16:creationId xmlns:a16="http://schemas.microsoft.com/office/drawing/2014/main" id="{AAC294C8-F6A8-6785-9B1E-C2573D9EAD5E}"/>
              </a:ext>
            </a:extLst>
          </p:cNvPr>
          <p:cNvSpPr>
            <a:spLocks noGrp="1"/>
          </p:cNvSpPr>
          <p:nvPr>
            <p:ph type="dt" sz="half" idx="10"/>
          </p:nvPr>
        </p:nvSpPr>
        <p:spPr>
          <a:xfrm>
            <a:off x="681038" y="6356352"/>
            <a:ext cx="2228850" cy="365125"/>
          </a:xfrm>
        </p:spPr>
        <p:txBody>
          <a:bodyPr/>
          <a:lstStyle/>
          <a:p>
            <a:fld id="{B06263C5-FCAF-43AE-A141-882F3791F2E9}" type="datetime3">
              <a:rPr lang="en-US" smtClean="0"/>
              <a:t>27 April 2026</a:t>
            </a:fld>
            <a:endParaRPr lang="en-US" dirty="0"/>
          </a:p>
        </p:txBody>
      </p:sp>
      <p:sp>
        <p:nvSpPr>
          <p:cNvPr id="8" name="Slide Number Placeholder 4">
            <a:extLst>
              <a:ext uri="{FF2B5EF4-FFF2-40B4-BE49-F238E27FC236}">
                <a16:creationId xmlns:a16="http://schemas.microsoft.com/office/drawing/2014/main" id="{868BC868-143E-181C-DF47-783B320C196D}"/>
              </a:ext>
            </a:extLst>
          </p:cNvPr>
          <p:cNvSpPr>
            <a:spLocks noGrp="1"/>
          </p:cNvSpPr>
          <p:nvPr>
            <p:ph type="sldNum" sz="quarter" idx="12"/>
          </p:nvPr>
        </p:nvSpPr>
        <p:spPr>
          <a:xfrm>
            <a:off x="6996113" y="6356352"/>
            <a:ext cx="2228850" cy="365125"/>
          </a:xfrm>
        </p:spPr>
        <p:txBody>
          <a:bodyPr/>
          <a:lstStyle/>
          <a:p>
            <a:fld id="{C5C45D00-3643-4458-896F-4BE7599D175B}" type="slidenum">
              <a:rPr lang="en-US" smtClean="0"/>
              <a:pPr/>
              <a:t>22</a:t>
            </a:fld>
            <a:endParaRPr lang="en-US" dirty="0"/>
          </a:p>
        </p:txBody>
      </p:sp>
      <p:sp>
        <p:nvSpPr>
          <p:cNvPr id="9" name="TextBox 8">
            <a:extLst>
              <a:ext uri="{FF2B5EF4-FFF2-40B4-BE49-F238E27FC236}">
                <a16:creationId xmlns:a16="http://schemas.microsoft.com/office/drawing/2014/main" id="{F1722A8A-3653-16B6-CCFD-D4AEA2141CD5}"/>
              </a:ext>
            </a:extLst>
          </p:cNvPr>
          <p:cNvSpPr txBox="1"/>
          <p:nvPr/>
        </p:nvSpPr>
        <p:spPr>
          <a:xfrm>
            <a:off x="321037" y="2492896"/>
            <a:ext cx="2615739" cy="584775"/>
          </a:xfrm>
          <a:prstGeom prst="rect">
            <a:avLst/>
          </a:prstGeom>
          <a:noFill/>
        </p:spPr>
        <p:txBody>
          <a:bodyPr wrap="square">
            <a:spAutoFit/>
          </a:bodyPr>
          <a:lstStyle/>
          <a:p>
            <a:r>
              <a:rPr lang="en-US" sz="3200" b="1" dirty="0">
                <a:solidFill>
                  <a:srgbClr val="C00000"/>
                </a:solidFill>
              </a:rPr>
              <a:t>Verification</a:t>
            </a:r>
            <a:r>
              <a:rPr lang="en-US" sz="2400" b="1" dirty="0">
                <a:solidFill>
                  <a:srgbClr val="C00000"/>
                </a:solidFill>
              </a:rPr>
              <a:t> </a:t>
            </a:r>
            <a:endParaRPr lang="en-US" sz="2400" dirty="0"/>
          </a:p>
        </p:txBody>
      </p:sp>
    </p:spTree>
    <p:extLst>
      <p:ext uri="{BB962C8B-B14F-4D97-AF65-F5344CB8AC3E}">
        <p14:creationId xmlns:p14="http://schemas.microsoft.com/office/powerpoint/2010/main" val="3627248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BD2B1-F11C-0222-FE6E-05B052D5FD6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4594E8-D3E1-DA8B-6BE6-34C2ED6D2F10}"/>
              </a:ext>
            </a:extLst>
          </p:cNvPr>
          <p:cNvSpPr txBox="1">
            <a:spLocks/>
          </p:cNvSpPr>
          <p:nvPr/>
        </p:nvSpPr>
        <p:spPr>
          <a:xfrm>
            <a:off x="1280592" y="377247"/>
            <a:ext cx="8625408" cy="5979104"/>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1800" dirty="0">
              <a:solidFill>
                <a:srgbClr val="000000"/>
              </a:solidFill>
              <a:latin typeface="Zapf Humanist 601"/>
            </a:endParaRPr>
          </a:p>
          <a:p>
            <a:pPr algn="l"/>
            <a:endParaRPr lang="en-US" sz="1800" dirty="0">
              <a:solidFill>
                <a:srgbClr val="000000"/>
              </a:solidFill>
              <a:latin typeface="Zapf Humanist 601"/>
            </a:endParaRPr>
          </a:p>
          <a:p>
            <a:pPr marL="342900" indent="-342900" algn="l">
              <a:buFont typeface="Arial" panose="020B0604020202020204" pitchFamily="34" charset="0"/>
              <a:buChar char="•"/>
            </a:pPr>
            <a:r>
              <a:rPr lang="en-US" dirty="0">
                <a:latin typeface="Zapf Humanist 601"/>
              </a:rPr>
              <a:t>Review of epidemiological data</a:t>
            </a:r>
          </a:p>
          <a:p>
            <a:pPr marL="342900" indent="-342900" algn="l">
              <a:buFont typeface="Arial" panose="020B0604020202020204" pitchFamily="34" charset="0"/>
              <a:buChar char="•"/>
            </a:pPr>
            <a:r>
              <a:rPr lang="en-US" dirty="0">
                <a:latin typeface="Zapf Humanist 601"/>
              </a:rPr>
              <a:t>Epidemiological analysis through review of data at second subnational level is to be done over a period of 10–20 years. The data should be presented as </a:t>
            </a:r>
            <a:r>
              <a:rPr lang="en-US" u="sng" dirty="0">
                <a:latin typeface="Zapf Humanist 601"/>
              </a:rPr>
              <a:t>trends </a:t>
            </a:r>
            <a:r>
              <a:rPr lang="en-US" dirty="0">
                <a:latin typeface="Zapf Humanist 601"/>
              </a:rPr>
              <a:t>for the indicators listed in Chapter 6 in the Technical guidance on interruption of transmission and elimination of leprosy.</a:t>
            </a:r>
          </a:p>
          <a:p>
            <a:pPr marL="342900" indent="-342900" algn="l">
              <a:buFont typeface="Arial" panose="020B0604020202020204" pitchFamily="34" charset="0"/>
              <a:buChar char="•"/>
            </a:pPr>
            <a:r>
              <a:rPr lang="en-US" b="1" dirty="0">
                <a:solidFill>
                  <a:srgbClr val="C00000"/>
                </a:solidFill>
                <a:latin typeface="Zapf Humanist 601"/>
              </a:rPr>
              <a:t>Interruption of transmission</a:t>
            </a:r>
            <a:endParaRPr lang="en-US" dirty="0">
              <a:solidFill>
                <a:srgbClr val="C00000"/>
              </a:solidFill>
              <a:latin typeface="Zapf Humanist 601"/>
            </a:endParaRPr>
          </a:p>
          <a:p>
            <a:pPr marL="342900" indent="-342900" algn="l">
              <a:buFont typeface="Arial" panose="020B0604020202020204" pitchFamily="34" charset="0"/>
              <a:buChar char="•"/>
            </a:pPr>
            <a:r>
              <a:rPr lang="en-US" dirty="0">
                <a:latin typeface="Zapf Humanist 601"/>
              </a:rPr>
              <a:t>New case rate among children</a:t>
            </a:r>
          </a:p>
          <a:p>
            <a:pPr marL="342900" indent="-342900" algn="l">
              <a:buFont typeface="Arial" panose="020B0604020202020204" pitchFamily="34" charset="0"/>
              <a:buChar char="•"/>
            </a:pPr>
            <a:r>
              <a:rPr lang="en-US" dirty="0">
                <a:latin typeface="Zapf Humanist 601"/>
              </a:rPr>
              <a:t>Number of new autochthonous child cases (&lt;15 years of age) detected</a:t>
            </a:r>
          </a:p>
          <a:p>
            <a:pPr marL="342900" indent="-342900" algn="l">
              <a:buFont typeface="Arial" panose="020B0604020202020204" pitchFamily="34" charset="0"/>
              <a:buChar char="•"/>
            </a:pPr>
            <a:r>
              <a:rPr lang="en-US" dirty="0">
                <a:latin typeface="Zapf Humanist 601"/>
              </a:rPr>
              <a:t>(Trend in) MB percentage among new cases</a:t>
            </a:r>
          </a:p>
          <a:p>
            <a:pPr marL="342900" indent="-342900" algn="l">
              <a:buFont typeface="Arial" panose="020B0604020202020204" pitchFamily="34" charset="0"/>
              <a:buChar char="•"/>
            </a:pPr>
            <a:r>
              <a:rPr lang="en-US" b="1" dirty="0">
                <a:solidFill>
                  <a:srgbClr val="C00000"/>
                </a:solidFill>
                <a:latin typeface="Zapf Humanist 601"/>
              </a:rPr>
              <a:t>Elimination of leprosy disease</a:t>
            </a:r>
            <a:endParaRPr lang="en-US" dirty="0">
              <a:solidFill>
                <a:srgbClr val="C00000"/>
              </a:solidFill>
              <a:latin typeface="Zapf Humanist 601"/>
            </a:endParaRPr>
          </a:p>
          <a:p>
            <a:pPr marL="342900" indent="-342900" algn="l">
              <a:buFont typeface="Arial" panose="020B0604020202020204" pitchFamily="34" charset="0"/>
              <a:buChar char="•"/>
            </a:pPr>
            <a:r>
              <a:rPr lang="en-US" dirty="0">
                <a:latin typeface="Zapf Humanist 601"/>
              </a:rPr>
              <a:t>Number of new autochthonous cases detected</a:t>
            </a:r>
          </a:p>
          <a:p>
            <a:pPr marL="342900" indent="-342900" algn="l">
              <a:buFont typeface="Arial" panose="020B0604020202020204" pitchFamily="34" charset="0"/>
              <a:buChar char="•"/>
            </a:pPr>
            <a:r>
              <a:rPr lang="en-US" dirty="0">
                <a:latin typeface="Zapf Humanist 601"/>
              </a:rPr>
              <a:t>New case detection rate (autochthonous cases only)</a:t>
            </a:r>
          </a:p>
          <a:p>
            <a:pPr marL="342900" indent="-342900" algn="l">
              <a:buFont typeface="Arial" panose="020B0604020202020204" pitchFamily="34" charset="0"/>
              <a:buChar char="•"/>
            </a:pPr>
            <a:r>
              <a:rPr lang="en-US" dirty="0">
                <a:latin typeface="Zapf Humanist 601"/>
              </a:rPr>
              <a:t>Proportion of foreign-born among total new cases detected</a:t>
            </a:r>
          </a:p>
          <a:p>
            <a:pPr marL="342900" indent="-342900" algn="l">
              <a:buFont typeface="Arial" panose="020B0604020202020204" pitchFamily="34" charset="0"/>
              <a:buChar char="•"/>
            </a:pPr>
            <a:r>
              <a:rPr lang="en-US" dirty="0">
                <a:latin typeface="Zapf Humanist 601"/>
              </a:rPr>
              <a:t>Rate of new cases with Grade- 2 disability</a:t>
            </a:r>
          </a:p>
          <a:p>
            <a:pPr marL="342900" indent="-342900" algn="l">
              <a:buFont typeface="Arial" panose="020B0604020202020204" pitchFamily="34" charset="0"/>
              <a:buChar char="•"/>
            </a:pPr>
            <a:r>
              <a:rPr lang="en-US" dirty="0">
                <a:latin typeface="Zapf Humanist 601"/>
              </a:rPr>
              <a:t>Prevalence rate</a:t>
            </a:r>
          </a:p>
          <a:p>
            <a:endParaRPr lang="en-US" dirty="0"/>
          </a:p>
        </p:txBody>
      </p:sp>
      <p:sp>
        <p:nvSpPr>
          <p:cNvPr id="4" name="Date Placeholder 3">
            <a:extLst>
              <a:ext uri="{FF2B5EF4-FFF2-40B4-BE49-F238E27FC236}">
                <a16:creationId xmlns:a16="http://schemas.microsoft.com/office/drawing/2014/main" id="{E31DA2B2-18EF-8ED1-F98E-B25D81BA1450}"/>
              </a:ext>
            </a:extLst>
          </p:cNvPr>
          <p:cNvSpPr>
            <a:spLocks noGrp="1"/>
          </p:cNvSpPr>
          <p:nvPr>
            <p:ph type="dt" sz="half" idx="10"/>
          </p:nvPr>
        </p:nvSpPr>
        <p:spPr>
          <a:xfrm>
            <a:off x="681038" y="6356352"/>
            <a:ext cx="2228850" cy="365125"/>
          </a:xfrm>
        </p:spPr>
        <p:txBody>
          <a:bodyPr/>
          <a:lstStyle/>
          <a:p>
            <a:fld id="{B06263C5-FCAF-43AE-A141-882F3791F2E9}" type="datetime3">
              <a:rPr lang="en-US" smtClean="0"/>
              <a:t>27 April 2026</a:t>
            </a:fld>
            <a:endParaRPr lang="en-US" dirty="0"/>
          </a:p>
        </p:txBody>
      </p:sp>
      <p:sp>
        <p:nvSpPr>
          <p:cNvPr id="5" name="Slide Number Placeholder 4">
            <a:extLst>
              <a:ext uri="{FF2B5EF4-FFF2-40B4-BE49-F238E27FC236}">
                <a16:creationId xmlns:a16="http://schemas.microsoft.com/office/drawing/2014/main" id="{516D9581-7264-4BF8-5B71-B444A696F2AC}"/>
              </a:ext>
            </a:extLst>
          </p:cNvPr>
          <p:cNvSpPr>
            <a:spLocks noGrp="1"/>
          </p:cNvSpPr>
          <p:nvPr>
            <p:ph type="sldNum" sz="quarter" idx="12"/>
          </p:nvPr>
        </p:nvSpPr>
        <p:spPr>
          <a:xfrm>
            <a:off x="6996113" y="6356352"/>
            <a:ext cx="2228850" cy="365125"/>
          </a:xfrm>
        </p:spPr>
        <p:txBody>
          <a:bodyPr/>
          <a:lstStyle/>
          <a:p>
            <a:fld id="{C5C45D00-3643-4458-896F-4BE7599D175B}" type="slidenum">
              <a:rPr lang="en-US" smtClean="0"/>
              <a:pPr/>
              <a:t>23</a:t>
            </a:fld>
            <a:endParaRPr lang="en-US" dirty="0"/>
          </a:p>
        </p:txBody>
      </p:sp>
      <p:sp>
        <p:nvSpPr>
          <p:cNvPr id="6" name="TextBox 5">
            <a:extLst>
              <a:ext uri="{FF2B5EF4-FFF2-40B4-BE49-F238E27FC236}">
                <a16:creationId xmlns:a16="http://schemas.microsoft.com/office/drawing/2014/main" id="{D1491FA7-F543-1F6A-66A9-F35DB54530F3}"/>
              </a:ext>
            </a:extLst>
          </p:cNvPr>
          <p:cNvSpPr txBox="1"/>
          <p:nvPr/>
        </p:nvSpPr>
        <p:spPr>
          <a:xfrm>
            <a:off x="3440832" y="147061"/>
            <a:ext cx="2615739" cy="584775"/>
          </a:xfrm>
          <a:prstGeom prst="rect">
            <a:avLst/>
          </a:prstGeom>
          <a:noFill/>
        </p:spPr>
        <p:txBody>
          <a:bodyPr wrap="square">
            <a:spAutoFit/>
          </a:bodyPr>
          <a:lstStyle/>
          <a:p>
            <a:r>
              <a:rPr lang="en-US" sz="3200" b="1" dirty="0">
                <a:solidFill>
                  <a:srgbClr val="C00000"/>
                </a:solidFill>
              </a:rPr>
              <a:t>Verification</a:t>
            </a:r>
            <a:r>
              <a:rPr lang="en-US" sz="2400" b="1" dirty="0">
                <a:solidFill>
                  <a:srgbClr val="C00000"/>
                </a:solidFill>
              </a:rPr>
              <a:t> </a:t>
            </a:r>
            <a:endParaRPr lang="en-US" sz="2400" dirty="0"/>
          </a:p>
        </p:txBody>
      </p:sp>
    </p:spTree>
    <p:extLst>
      <p:ext uri="{BB962C8B-B14F-4D97-AF65-F5344CB8AC3E}">
        <p14:creationId xmlns:p14="http://schemas.microsoft.com/office/powerpoint/2010/main" val="3887419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98D61-721C-1EDB-F67C-E47366A5DD5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9DE819-F8F3-DC60-9E7E-928B804EB0E8}"/>
              </a:ext>
            </a:extLst>
          </p:cNvPr>
          <p:cNvSpPr txBox="1">
            <a:spLocks/>
          </p:cNvSpPr>
          <p:nvPr/>
        </p:nvSpPr>
        <p:spPr>
          <a:xfrm>
            <a:off x="495300" y="1052737"/>
            <a:ext cx="6905972" cy="53036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1800" dirty="0">
              <a:solidFill>
                <a:srgbClr val="000000"/>
              </a:solidFill>
              <a:latin typeface="Zapf Humanist 601"/>
            </a:endParaRPr>
          </a:p>
          <a:p>
            <a:pPr marL="342900" indent="-342900" algn="l">
              <a:buFont typeface="Arial" panose="020B0604020202020204" pitchFamily="34" charset="0"/>
              <a:buChar char="•"/>
            </a:pPr>
            <a:r>
              <a:rPr lang="en-US" dirty="0">
                <a:latin typeface="Zapf Humanist 601"/>
              </a:rPr>
              <a:t>After </a:t>
            </a:r>
            <a:r>
              <a:rPr lang="en-US" dirty="0">
                <a:solidFill>
                  <a:srgbClr val="C00000"/>
                </a:solidFill>
                <a:latin typeface="Zapf Humanist 601"/>
              </a:rPr>
              <a:t>achieving the elimination of leprosy </a:t>
            </a:r>
            <a:r>
              <a:rPr lang="en-US" dirty="0">
                <a:latin typeface="Zapf Humanist 601"/>
              </a:rPr>
              <a:t>disease milestone, an area or country transitions into the </a:t>
            </a:r>
            <a:r>
              <a:rPr lang="en-US" b="1" dirty="0">
                <a:solidFill>
                  <a:srgbClr val="C00000"/>
                </a:solidFill>
                <a:latin typeface="Zapf Humanist 601"/>
              </a:rPr>
              <a:t>Post-elimination surveillance phase</a:t>
            </a:r>
            <a:r>
              <a:rPr lang="en-US" dirty="0">
                <a:latin typeface="Zapf Humanist 601"/>
              </a:rPr>
              <a:t>. </a:t>
            </a:r>
          </a:p>
          <a:p>
            <a:pPr marL="342900" indent="-342900" algn="l">
              <a:buFont typeface="Arial" panose="020B0604020202020204" pitchFamily="34" charset="0"/>
              <a:buChar char="•"/>
            </a:pPr>
            <a:r>
              <a:rPr lang="en-US" dirty="0">
                <a:latin typeface="Zapf Humanist 601"/>
              </a:rPr>
              <a:t>Due to the long incubation period of M. leprae, sporadic new cases of leprosy may still occur. It is very important </a:t>
            </a:r>
            <a:r>
              <a:rPr lang="en-US" dirty="0">
                <a:solidFill>
                  <a:srgbClr val="C00000"/>
                </a:solidFill>
                <a:latin typeface="Zapf Humanist 601"/>
              </a:rPr>
              <a:t>that sporadic new cases are investigated thoroughly </a:t>
            </a:r>
            <a:r>
              <a:rPr lang="en-US" dirty="0">
                <a:latin typeface="Zapf Humanist 601"/>
              </a:rPr>
              <a:t>to assess whether infection is likely to have been acquired locally, to see if an index case can be established. </a:t>
            </a:r>
          </a:p>
        </p:txBody>
      </p:sp>
      <p:sp>
        <p:nvSpPr>
          <p:cNvPr id="4" name="Date Placeholder 3">
            <a:extLst>
              <a:ext uri="{FF2B5EF4-FFF2-40B4-BE49-F238E27FC236}">
                <a16:creationId xmlns:a16="http://schemas.microsoft.com/office/drawing/2014/main" id="{7CB6204F-5ED0-DAAD-C468-880BBF920B87}"/>
              </a:ext>
            </a:extLst>
          </p:cNvPr>
          <p:cNvSpPr>
            <a:spLocks noGrp="1"/>
          </p:cNvSpPr>
          <p:nvPr>
            <p:ph type="dt" sz="half" idx="10"/>
          </p:nvPr>
        </p:nvSpPr>
        <p:spPr>
          <a:xfrm>
            <a:off x="681038" y="6356352"/>
            <a:ext cx="2228850" cy="365125"/>
          </a:xfrm>
        </p:spPr>
        <p:txBody>
          <a:bodyPr/>
          <a:lstStyle/>
          <a:p>
            <a:fld id="{B06263C5-FCAF-43AE-A141-882F3791F2E9}" type="datetime3">
              <a:rPr lang="en-US" smtClean="0"/>
              <a:t>27 April 2026</a:t>
            </a:fld>
            <a:endParaRPr lang="en-US" dirty="0"/>
          </a:p>
        </p:txBody>
      </p:sp>
      <p:sp>
        <p:nvSpPr>
          <p:cNvPr id="5" name="Slide Number Placeholder 4">
            <a:extLst>
              <a:ext uri="{FF2B5EF4-FFF2-40B4-BE49-F238E27FC236}">
                <a16:creationId xmlns:a16="http://schemas.microsoft.com/office/drawing/2014/main" id="{908A6B38-2933-7A0D-7ACE-050A6E02B5DD}"/>
              </a:ext>
            </a:extLst>
          </p:cNvPr>
          <p:cNvSpPr>
            <a:spLocks noGrp="1"/>
          </p:cNvSpPr>
          <p:nvPr>
            <p:ph type="sldNum" sz="quarter" idx="12"/>
          </p:nvPr>
        </p:nvSpPr>
        <p:spPr>
          <a:xfrm>
            <a:off x="6996113" y="6356352"/>
            <a:ext cx="2228850" cy="365125"/>
          </a:xfrm>
        </p:spPr>
        <p:txBody>
          <a:bodyPr/>
          <a:lstStyle/>
          <a:p>
            <a:fld id="{C5C45D00-3643-4458-896F-4BE7599D175B}" type="slidenum">
              <a:rPr lang="en-US" smtClean="0"/>
              <a:pPr/>
              <a:t>24</a:t>
            </a:fld>
            <a:endParaRPr lang="en-US" dirty="0"/>
          </a:p>
        </p:txBody>
      </p:sp>
      <p:sp>
        <p:nvSpPr>
          <p:cNvPr id="7" name="TextBox 6">
            <a:extLst>
              <a:ext uri="{FF2B5EF4-FFF2-40B4-BE49-F238E27FC236}">
                <a16:creationId xmlns:a16="http://schemas.microsoft.com/office/drawing/2014/main" id="{5F7B4A1E-7FA4-C9AE-2609-611BC38178DE}"/>
              </a:ext>
            </a:extLst>
          </p:cNvPr>
          <p:cNvSpPr txBox="1"/>
          <p:nvPr/>
        </p:nvSpPr>
        <p:spPr>
          <a:xfrm>
            <a:off x="2216696" y="332656"/>
            <a:ext cx="7807504" cy="584775"/>
          </a:xfrm>
          <a:prstGeom prst="rect">
            <a:avLst/>
          </a:prstGeom>
          <a:noFill/>
        </p:spPr>
        <p:txBody>
          <a:bodyPr wrap="square">
            <a:spAutoFit/>
          </a:bodyPr>
          <a:lstStyle/>
          <a:p>
            <a:r>
              <a:rPr lang="en-US" sz="3200" b="1" dirty="0">
                <a:solidFill>
                  <a:srgbClr val="C00000"/>
                </a:solidFill>
              </a:rPr>
              <a:t>Phase 3 of Leprosy Elimination Framework</a:t>
            </a:r>
            <a:endParaRPr lang="en-US" sz="3200" dirty="0"/>
          </a:p>
        </p:txBody>
      </p:sp>
      <p:pic>
        <p:nvPicPr>
          <p:cNvPr id="9" name="Picture 8">
            <a:extLst>
              <a:ext uri="{FF2B5EF4-FFF2-40B4-BE49-F238E27FC236}">
                <a16:creationId xmlns:a16="http://schemas.microsoft.com/office/drawing/2014/main" id="{456C79EE-2D59-8F66-23A3-0067E39A58D9}"/>
              </a:ext>
            </a:extLst>
          </p:cNvPr>
          <p:cNvPicPr>
            <a:picLocks noChangeAspect="1"/>
          </p:cNvPicPr>
          <p:nvPr/>
        </p:nvPicPr>
        <p:blipFill>
          <a:blip r:embed="rId2"/>
          <a:stretch>
            <a:fillRect/>
          </a:stretch>
        </p:blipFill>
        <p:spPr>
          <a:xfrm>
            <a:off x="7436930" y="1556792"/>
            <a:ext cx="2311400" cy="3266778"/>
          </a:xfrm>
          <a:prstGeom prst="rect">
            <a:avLst/>
          </a:prstGeom>
        </p:spPr>
      </p:pic>
    </p:spTree>
    <p:extLst>
      <p:ext uri="{BB962C8B-B14F-4D97-AF65-F5344CB8AC3E}">
        <p14:creationId xmlns:p14="http://schemas.microsoft.com/office/powerpoint/2010/main" val="2558125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21EA9-F313-81EC-C8F1-3611D824D7B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9DE819-F8F3-DC60-9E7E-928B804EB0E8}"/>
              </a:ext>
            </a:extLst>
          </p:cNvPr>
          <p:cNvSpPr txBox="1">
            <a:spLocks/>
          </p:cNvSpPr>
          <p:nvPr/>
        </p:nvSpPr>
        <p:spPr>
          <a:xfrm>
            <a:off x="510920" y="1588550"/>
            <a:ext cx="6977980" cy="53036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solidFill>
                  <a:srgbClr val="C00000"/>
                </a:solidFill>
                <a:latin typeface="Zapf Humanist 601"/>
              </a:rPr>
              <a:t>Contact screening should also be done </a:t>
            </a:r>
            <a:r>
              <a:rPr lang="en-US" dirty="0">
                <a:latin typeface="Zapf Humanist 601"/>
              </a:rPr>
              <a:t>in this phase to investigate whether there are any secondary cases among contacts.</a:t>
            </a:r>
          </a:p>
          <a:p>
            <a:pPr marL="342900" indent="-342900" algn="l">
              <a:buFont typeface="Arial" panose="020B0604020202020204" pitchFamily="34" charset="0"/>
              <a:buChar char="•"/>
            </a:pPr>
            <a:r>
              <a:rPr lang="en-US" dirty="0">
                <a:latin typeface="Zapf Humanist 601"/>
              </a:rPr>
              <a:t> Evidence suggests that, at this stage of endemicity, the </a:t>
            </a:r>
            <a:r>
              <a:rPr lang="en-US" dirty="0">
                <a:solidFill>
                  <a:srgbClr val="C00000"/>
                </a:solidFill>
                <a:latin typeface="Zapf Humanist 601"/>
              </a:rPr>
              <a:t>risk of secondary cases occurring is very low. </a:t>
            </a:r>
          </a:p>
          <a:p>
            <a:pPr marL="342900" indent="-342900" algn="l">
              <a:buFont typeface="Arial" panose="020B0604020202020204" pitchFamily="34" charset="0"/>
              <a:buChar char="•"/>
            </a:pPr>
            <a:r>
              <a:rPr lang="en-US" dirty="0">
                <a:solidFill>
                  <a:srgbClr val="C00000"/>
                </a:solidFill>
                <a:latin typeface="Zapf Humanist 601"/>
              </a:rPr>
              <a:t>Robust surveillance is still essential during this phase to detect, diagnose, treat and report any ‘sporadic cases’ </a:t>
            </a:r>
            <a:r>
              <a:rPr lang="en-US" dirty="0">
                <a:latin typeface="Zapf Humanist 601"/>
              </a:rPr>
              <a:t>that may occur. Sporadic cases should be unrelated to other concurrent local cases and not be connected by contact in recent years.</a:t>
            </a:r>
            <a:endParaRPr lang="en-US" sz="4000" dirty="0"/>
          </a:p>
        </p:txBody>
      </p:sp>
      <p:sp>
        <p:nvSpPr>
          <p:cNvPr id="4" name="Date Placeholder 3">
            <a:extLst>
              <a:ext uri="{FF2B5EF4-FFF2-40B4-BE49-F238E27FC236}">
                <a16:creationId xmlns:a16="http://schemas.microsoft.com/office/drawing/2014/main" id="{7CB6204F-5ED0-DAAD-C468-880BBF920B87}"/>
              </a:ext>
            </a:extLst>
          </p:cNvPr>
          <p:cNvSpPr>
            <a:spLocks noGrp="1"/>
          </p:cNvSpPr>
          <p:nvPr>
            <p:ph type="dt" sz="half" idx="10"/>
          </p:nvPr>
        </p:nvSpPr>
        <p:spPr>
          <a:xfrm>
            <a:off x="681038" y="6356352"/>
            <a:ext cx="2228850" cy="365125"/>
          </a:xfrm>
        </p:spPr>
        <p:txBody>
          <a:bodyPr/>
          <a:lstStyle/>
          <a:p>
            <a:fld id="{B06263C5-FCAF-43AE-A141-882F3791F2E9}" type="datetime3">
              <a:rPr lang="en-US" smtClean="0"/>
              <a:t>27 April 2026</a:t>
            </a:fld>
            <a:endParaRPr lang="en-US" dirty="0"/>
          </a:p>
        </p:txBody>
      </p:sp>
      <p:sp>
        <p:nvSpPr>
          <p:cNvPr id="5" name="Slide Number Placeholder 4">
            <a:extLst>
              <a:ext uri="{FF2B5EF4-FFF2-40B4-BE49-F238E27FC236}">
                <a16:creationId xmlns:a16="http://schemas.microsoft.com/office/drawing/2014/main" id="{908A6B38-2933-7A0D-7ACE-050A6E02B5DD}"/>
              </a:ext>
            </a:extLst>
          </p:cNvPr>
          <p:cNvSpPr>
            <a:spLocks noGrp="1"/>
          </p:cNvSpPr>
          <p:nvPr>
            <p:ph type="sldNum" sz="quarter" idx="12"/>
          </p:nvPr>
        </p:nvSpPr>
        <p:spPr>
          <a:xfrm>
            <a:off x="6996113" y="6356352"/>
            <a:ext cx="2228850" cy="365125"/>
          </a:xfrm>
        </p:spPr>
        <p:txBody>
          <a:bodyPr/>
          <a:lstStyle/>
          <a:p>
            <a:fld id="{C5C45D00-3643-4458-896F-4BE7599D175B}" type="slidenum">
              <a:rPr lang="en-US" smtClean="0"/>
              <a:pPr/>
              <a:t>25</a:t>
            </a:fld>
            <a:endParaRPr lang="en-US" dirty="0"/>
          </a:p>
        </p:txBody>
      </p:sp>
      <p:sp>
        <p:nvSpPr>
          <p:cNvPr id="7" name="TextBox 6">
            <a:extLst>
              <a:ext uri="{FF2B5EF4-FFF2-40B4-BE49-F238E27FC236}">
                <a16:creationId xmlns:a16="http://schemas.microsoft.com/office/drawing/2014/main" id="{5F7B4A1E-7FA4-C9AE-2609-611BC38178DE}"/>
              </a:ext>
            </a:extLst>
          </p:cNvPr>
          <p:cNvSpPr txBox="1"/>
          <p:nvPr/>
        </p:nvSpPr>
        <p:spPr>
          <a:xfrm>
            <a:off x="2216696" y="332656"/>
            <a:ext cx="7807504" cy="584775"/>
          </a:xfrm>
          <a:prstGeom prst="rect">
            <a:avLst/>
          </a:prstGeom>
          <a:noFill/>
        </p:spPr>
        <p:txBody>
          <a:bodyPr wrap="square">
            <a:spAutoFit/>
          </a:bodyPr>
          <a:lstStyle/>
          <a:p>
            <a:r>
              <a:rPr lang="en-US" sz="3200" b="1" dirty="0">
                <a:solidFill>
                  <a:srgbClr val="C00000"/>
                </a:solidFill>
              </a:rPr>
              <a:t>Phase 3 of Leprosy Elimination Framework</a:t>
            </a:r>
            <a:endParaRPr lang="en-US" sz="3200" dirty="0"/>
          </a:p>
        </p:txBody>
      </p:sp>
      <p:pic>
        <p:nvPicPr>
          <p:cNvPr id="9" name="Picture 8">
            <a:extLst>
              <a:ext uri="{FF2B5EF4-FFF2-40B4-BE49-F238E27FC236}">
                <a16:creationId xmlns:a16="http://schemas.microsoft.com/office/drawing/2014/main" id="{456C79EE-2D59-8F66-23A3-0067E39A58D9}"/>
              </a:ext>
            </a:extLst>
          </p:cNvPr>
          <p:cNvPicPr>
            <a:picLocks noChangeAspect="1"/>
          </p:cNvPicPr>
          <p:nvPr/>
        </p:nvPicPr>
        <p:blipFill>
          <a:blip r:embed="rId2"/>
          <a:stretch>
            <a:fillRect/>
          </a:stretch>
        </p:blipFill>
        <p:spPr>
          <a:xfrm>
            <a:off x="7504520" y="1700808"/>
            <a:ext cx="2241758" cy="3168352"/>
          </a:xfrm>
          <a:prstGeom prst="rect">
            <a:avLst/>
          </a:prstGeom>
        </p:spPr>
      </p:pic>
    </p:spTree>
    <p:extLst>
      <p:ext uri="{BB962C8B-B14F-4D97-AF65-F5344CB8AC3E}">
        <p14:creationId xmlns:p14="http://schemas.microsoft.com/office/powerpoint/2010/main" val="1961066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6F8C0-79A9-90C0-33AD-39758EBBB5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663AC9-9FE8-116C-E876-C1B3CB000EBD}"/>
              </a:ext>
            </a:extLst>
          </p:cNvPr>
          <p:cNvSpPr txBox="1">
            <a:spLocks/>
          </p:cNvSpPr>
          <p:nvPr/>
        </p:nvSpPr>
        <p:spPr>
          <a:xfrm>
            <a:off x="681038" y="365127"/>
            <a:ext cx="8543925"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a:solidFill>
                  <a:srgbClr val="C00000"/>
                </a:solidFill>
                <a:latin typeface="+mn-lt"/>
                <a:ea typeface="+mn-ea"/>
                <a:cs typeface="+mn-cs"/>
              </a:rPr>
              <a:t>Non-endemic status</a:t>
            </a:r>
            <a:endParaRPr lang="en-US" sz="3200" b="1" dirty="0">
              <a:solidFill>
                <a:srgbClr val="C00000"/>
              </a:solidFill>
              <a:latin typeface="+mn-lt"/>
              <a:ea typeface="+mn-ea"/>
              <a:cs typeface="+mn-cs"/>
            </a:endParaRPr>
          </a:p>
        </p:txBody>
      </p:sp>
      <p:sp>
        <p:nvSpPr>
          <p:cNvPr id="3" name="Content Placeholder 2">
            <a:extLst>
              <a:ext uri="{FF2B5EF4-FFF2-40B4-BE49-F238E27FC236}">
                <a16:creationId xmlns:a16="http://schemas.microsoft.com/office/drawing/2014/main" id="{DB07634C-E341-CE9D-798D-1AD90E93811C}"/>
              </a:ext>
            </a:extLst>
          </p:cNvPr>
          <p:cNvSpPr txBox="1">
            <a:spLocks/>
          </p:cNvSpPr>
          <p:nvPr/>
        </p:nvSpPr>
        <p:spPr>
          <a:xfrm>
            <a:off x="478645" y="1624013"/>
            <a:ext cx="7466785" cy="45259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1800" dirty="0">
              <a:solidFill>
                <a:srgbClr val="000000"/>
              </a:solidFill>
              <a:latin typeface="Zapf Humanist 601"/>
            </a:endParaRPr>
          </a:p>
          <a:p>
            <a:pPr marL="457200" indent="-457200" algn="l">
              <a:buFont typeface="Arial" panose="020B0604020202020204" pitchFamily="34" charset="0"/>
              <a:buChar char="•"/>
            </a:pPr>
            <a:r>
              <a:rPr lang="en-US" sz="2600" dirty="0">
                <a:latin typeface="Zapf Humanist 601"/>
              </a:rPr>
              <a:t>An area or country has achieved ‘Non-endemic status’ if no or only sporadic new autochthonous cases have been detected for a minimum of 10 years. </a:t>
            </a:r>
          </a:p>
          <a:p>
            <a:pPr marL="457200" indent="-457200" algn="l">
              <a:buFont typeface="Arial" panose="020B0604020202020204" pitchFamily="34" charset="0"/>
              <a:buChar char="•"/>
            </a:pPr>
            <a:r>
              <a:rPr lang="en-US" sz="2600" dirty="0">
                <a:latin typeface="Zapf Humanist 601"/>
              </a:rPr>
              <a:t>A robust surveillance and response system should be in place to detect, diagnose, treat and report any ‘sporadic cases’ that may occur. </a:t>
            </a:r>
          </a:p>
          <a:p>
            <a:pPr marL="457200" indent="-457200" algn="l">
              <a:buFont typeface="Arial" panose="020B0604020202020204" pitchFamily="34" charset="0"/>
              <a:buChar char="•"/>
            </a:pPr>
            <a:r>
              <a:rPr lang="en-US" sz="2600" dirty="0">
                <a:latin typeface="Zapf Humanist 601"/>
              </a:rPr>
              <a:t>Regular surveillance should be continued for early detection of sporadic cases among non-autochthonous population.</a:t>
            </a:r>
          </a:p>
        </p:txBody>
      </p:sp>
      <p:sp>
        <p:nvSpPr>
          <p:cNvPr id="4" name="Date Placeholder 3">
            <a:extLst>
              <a:ext uri="{FF2B5EF4-FFF2-40B4-BE49-F238E27FC236}">
                <a16:creationId xmlns:a16="http://schemas.microsoft.com/office/drawing/2014/main" id="{C761D141-187A-665F-698D-C8954C70C120}"/>
              </a:ext>
            </a:extLst>
          </p:cNvPr>
          <p:cNvSpPr>
            <a:spLocks noGrp="1"/>
          </p:cNvSpPr>
          <p:nvPr>
            <p:ph type="dt" sz="half" idx="10"/>
          </p:nvPr>
        </p:nvSpPr>
        <p:spPr>
          <a:xfrm>
            <a:off x="681038" y="6356352"/>
            <a:ext cx="2228850" cy="365125"/>
          </a:xfrm>
        </p:spPr>
        <p:txBody>
          <a:bodyPr/>
          <a:lstStyle/>
          <a:p>
            <a:fld id="{B06263C5-FCAF-43AE-A141-882F3791F2E9}" type="datetime3">
              <a:rPr lang="en-US" smtClean="0"/>
              <a:t>27 April 2026</a:t>
            </a:fld>
            <a:endParaRPr lang="en-US" dirty="0"/>
          </a:p>
        </p:txBody>
      </p:sp>
      <p:sp>
        <p:nvSpPr>
          <p:cNvPr id="5" name="Slide Number Placeholder 4">
            <a:extLst>
              <a:ext uri="{FF2B5EF4-FFF2-40B4-BE49-F238E27FC236}">
                <a16:creationId xmlns:a16="http://schemas.microsoft.com/office/drawing/2014/main" id="{F9A1A80F-D6D6-A704-E9B2-594452CE5D3D}"/>
              </a:ext>
            </a:extLst>
          </p:cNvPr>
          <p:cNvSpPr>
            <a:spLocks noGrp="1"/>
          </p:cNvSpPr>
          <p:nvPr>
            <p:ph type="sldNum" sz="quarter" idx="12"/>
          </p:nvPr>
        </p:nvSpPr>
        <p:spPr>
          <a:xfrm>
            <a:off x="6996113" y="6356352"/>
            <a:ext cx="2228850" cy="365125"/>
          </a:xfrm>
        </p:spPr>
        <p:txBody>
          <a:bodyPr/>
          <a:lstStyle/>
          <a:p>
            <a:fld id="{C5C45D00-3643-4458-896F-4BE7599D175B}" type="slidenum">
              <a:rPr lang="en-US" smtClean="0"/>
              <a:pPr/>
              <a:t>26</a:t>
            </a:fld>
            <a:endParaRPr lang="en-US" dirty="0"/>
          </a:p>
        </p:txBody>
      </p:sp>
      <p:pic>
        <p:nvPicPr>
          <p:cNvPr id="7" name="Picture 6">
            <a:extLst>
              <a:ext uri="{FF2B5EF4-FFF2-40B4-BE49-F238E27FC236}">
                <a16:creationId xmlns:a16="http://schemas.microsoft.com/office/drawing/2014/main" id="{78103B3D-43BE-4DCE-99A0-4C1CFAE5C6E8}"/>
              </a:ext>
            </a:extLst>
          </p:cNvPr>
          <p:cNvPicPr>
            <a:picLocks noChangeAspect="1"/>
          </p:cNvPicPr>
          <p:nvPr/>
        </p:nvPicPr>
        <p:blipFill>
          <a:blip r:embed="rId2"/>
          <a:stretch>
            <a:fillRect/>
          </a:stretch>
        </p:blipFill>
        <p:spPr>
          <a:xfrm>
            <a:off x="7833320" y="2204864"/>
            <a:ext cx="1990753" cy="3173139"/>
          </a:xfrm>
          <a:prstGeom prst="rect">
            <a:avLst/>
          </a:prstGeom>
        </p:spPr>
      </p:pic>
    </p:spTree>
    <p:extLst>
      <p:ext uri="{BB962C8B-B14F-4D97-AF65-F5344CB8AC3E}">
        <p14:creationId xmlns:p14="http://schemas.microsoft.com/office/powerpoint/2010/main" val="30295811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2CFC6-64FF-89AF-7B80-AC01AF8D7C2B}"/>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8BA4120A-9D2D-00F7-D9DF-8546403DE623}"/>
              </a:ext>
            </a:extLst>
          </p:cNvPr>
          <p:cNvSpPr txBox="1">
            <a:spLocks/>
          </p:cNvSpPr>
          <p:nvPr/>
        </p:nvSpPr>
        <p:spPr>
          <a:xfrm>
            <a:off x="776536" y="701920"/>
            <a:ext cx="8543925" cy="490422"/>
          </a:xfrm>
          <a:prstGeom prst="rect">
            <a:avLst/>
          </a:prstGeom>
        </p:spPr>
        <p:txBody>
          <a:bodyPr vert="horz" lIns="91440" tIns="45720" rIns="91440" bIns="45720" rtlCol="0" anchor="b">
            <a:normAutofit fontScale="5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Arunachal Pradesh- Adult Cases</a:t>
            </a:r>
          </a:p>
        </p:txBody>
      </p:sp>
      <p:grpSp>
        <p:nvGrpSpPr>
          <p:cNvPr id="12" name="Group 11">
            <a:extLst>
              <a:ext uri="{FF2B5EF4-FFF2-40B4-BE49-F238E27FC236}">
                <a16:creationId xmlns:a16="http://schemas.microsoft.com/office/drawing/2014/main" id="{BDA9C22A-68FB-43AB-5070-801D9B5840E6}"/>
              </a:ext>
            </a:extLst>
          </p:cNvPr>
          <p:cNvGrpSpPr/>
          <p:nvPr/>
        </p:nvGrpSpPr>
        <p:grpSpPr>
          <a:xfrm>
            <a:off x="2906821" y="5483896"/>
            <a:ext cx="4822647" cy="594979"/>
            <a:chOff x="454181" y="5923445"/>
            <a:chExt cx="5935566" cy="732282"/>
          </a:xfrm>
        </p:grpSpPr>
        <p:sp>
          <p:nvSpPr>
            <p:cNvPr id="14" name="Rectangle 13">
              <a:extLst>
                <a:ext uri="{FF2B5EF4-FFF2-40B4-BE49-F238E27FC236}">
                  <a16:creationId xmlns:a16="http://schemas.microsoft.com/office/drawing/2014/main" id="{A0506E5C-4110-7CA7-96DE-36EF284FD7D5}"/>
                </a:ext>
              </a:extLst>
            </p:cNvPr>
            <p:cNvSpPr/>
            <p:nvPr/>
          </p:nvSpPr>
          <p:spPr>
            <a:xfrm>
              <a:off x="454181" y="6335536"/>
              <a:ext cx="546755" cy="237864"/>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5" name="TextBox 14">
              <a:extLst>
                <a:ext uri="{FF2B5EF4-FFF2-40B4-BE49-F238E27FC236}">
                  <a16:creationId xmlns:a16="http://schemas.microsoft.com/office/drawing/2014/main" id="{3E0E58B7-F713-11AC-3E83-CB334F201AE5}"/>
                </a:ext>
              </a:extLst>
            </p:cNvPr>
            <p:cNvSpPr txBox="1"/>
            <p:nvPr/>
          </p:nvSpPr>
          <p:spPr>
            <a:xfrm>
              <a:off x="1111577" y="6265008"/>
              <a:ext cx="5278170" cy="390719"/>
            </a:xfrm>
            <a:prstGeom prst="rect">
              <a:avLst/>
            </a:prstGeom>
            <a:noFill/>
          </p:spPr>
          <p:txBody>
            <a:bodyPr wrap="square" rtlCol="0">
              <a:spAutoFit/>
            </a:bodyPr>
            <a:lstStyle/>
            <a:p>
              <a:r>
                <a:rPr lang="en-US" sz="1463" dirty="0"/>
                <a:t>Elimination of leprosy achieved</a:t>
              </a:r>
            </a:p>
          </p:txBody>
        </p:sp>
        <p:sp>
          <p:nvSpPr>
            <p:cNvPr id="10" name="Rectangle 9">
              <a:extLst>
                <a:ext uri="{FF2B5EF4-FFF2-40B4-BE49-F238E27FC236}">
                  <a16:creationId xmlns:a16="http://schemas.microsoft.com/office/drawing/2014/main" id="{AB2A230A-4079-5395-1D2C-55579E24001E}"/>
                </a:ext>
              </a:extLst>
            </p:cNvPr>
            <p:cNvSpPr/>
            <p:nvPr/>
          </p:nvSpPr>
          <p:spPr>
            <a:xfrm>
              <a:off x="454181" y="5988738"/>
              <a:ext cx="546755" cy="237864"/>
            </a:xfrm>
            <a:prstGeom prst="rect">
              <a:avLst/>
            </a:prstGeom>
            <a:solidFill>
              <a:srgbClr val="9EF21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1" name="TextBox 10">
              <a:extLst>
                <a:ext uri="{FF2B5EF4-FFF2-40B4-BE49-F238E27FC236}">
                  <a16:creationId xmlns:a16="http://schemas.microsoft.com/office/drawing/2014/main" id="{693FED2C-E3B6-B393-C43E-72FE88F2C459}"/>
                </a:ext>
              </a:extLst>
            </p:cNvPr>
            <p:cNvSpPr txBox="1"/>
            <p:nvPr/>
          </p:nvSpPr>
          <p:spPr>
            <a:xfrm>
              <a:off x="1111577" y="5923445"/>
              <a:ext cx="5278170" cy="390719"/>
            </a:xfrm>
            <a:prstGeom prst="rect">
              <a:avLst/>
            </a:prstGeom>
            <a:noFill/>
          </p:spPr>
          <p:txBody>
            <a:bodyPr wrap="square" rtlCol="0">
              <a:spAutoFit/>
            </a:bodyPr>
            <a:lstStyle/>
            <a:p>
              <a:r>
                <a:rPr lang="en-US" sz="1463" dirty="0"/>
                <a:t>Interruption of transmission of leprosy achieved</a:t>
              </a:r>
            </a:p>
          </p:txBody>
        </p:sp>
      </p:grpSp>
      <p:pic>
        <p:nvPicPr>
          <p:cNvPr id="8" name="Picture 7">
            <a:extLst>
              <a:ext uri="{FF2B5EF4-FFF2-40B4-BE49-F238E27FC236}">
                <a16:creationId xmlns:a16="http://schemas.microsoft.com/office/drawing/2014/main" id="{FCB1964C-DAF4-42D8-26F3-98EB421AA0FB}"/>
              </a:ext>
            </a:extLst>
          </p:cNvPr>
          <p:cNvPicPr>
            <a:picLocks noChangeAspect="1"/>
          </p:cNvPicPr>
          <p:nvPr/>
        </p:nvPicPr>
        <p:blipFill>
          <a:blip r:embed="rId2"/>
          <a:stretch>
            <a:fillRect/>
          </a:stretch>
        </p:blipFill>
        <p:spPr>
          <a:xfrm>
            <a:off x="383858" y="1281957"/>
            <a:ext cx="9138285" cy="4201937"/>
          </a:xfrm>
          <a:prstGeom prst="rect">
            <a:avLst/>
          </a:prstGeom>
        </p:spPr>
      </p:pic>
    </p:spTree>
    <p:extLst>
      <p:ext uri="{BB962C8B-B14F-4D97-AF65-F5344CB8AC3E}">
        <p14:creationId xmlns:p14="http://schemas.microsoft.com/office/powerpoint/2010/main" val="3319860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7D2BA-730D-859A-85B9-5FCAD49061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8F5C63-7349-0E4D-AF49-4DC7A42805D7}"/>
              </a:ext>
            </a:extLst>
          </p:cNvPr>
          <p:cNvSpPr txBox="1">
            <a:spLocks/>
          </p:cNvSpPr>
          <p:nvPr/>
        </p:nvSpPr>
        <p:spPr>
          <a:xfrm>
            <a:off x="416496" y="458732"/>
            <a:ext cx="8543925" cy="10770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Manipur</a:t>
            </a:r>
          </a:p>
        </p:txBody>
      </p:sp>
      <p:pic>
        <p:nvPicPr>
          <p:cNvPr id="3" name="Picture 2">
            <a:extLst>
              <a:ext uri="{FF2B5EF4-FFF2-40B4-BE49-F238E27FC236}">
                <a16:creationId xmlns:a16="http://schemas.microsoft.com/office/drawing/2014/main" id="{103DFB72-8DF2-3105-C6B2-543C31B6CBB3}"/>
              </a:ext>
            </a:extLst>
          </p:cNvPr>
          <p:cNvPicPr>
            <a:picLocks noChangeAspect="1"/>
          </p:cNvPicPr>
          <p:nvPr/>
        </p:nvPicPr>
        <p:blipFill>
          <a:blip r:embed="rId2"/>
          <a:stretch>
            <a:fillRect/>
          </a:stretch>
        </p:blipFill>
        <p:spPr>
          <a:xfrm>
            <a:off x="185738" y="1675862"/>
            <a:ext cx="9313409" cy="2714437"/>
          </a:xfrm>
          <a:prstGeom prst="rect">
            <a:avLst/>
          </a:prstGeom>
        </p:spPr>
      </p:pic>
      <p:pic>
        <p:nvPicPr>
          <p:cNvPr id="5" name="Picture 4">
            <a:extLst>
              <a:ext uri="{FF2B5EF4-FFF2-40B4-BE49-F238E27FC236}">
                <a16:creationId xmlns:a16="http://schemas.microsoft.com/office/drawing/2014/main" id="{B89CB0AF-7841-CE53-65A1-6ACE681B2B4B}"/>
              </a:ext>
            </a:extLst>
          </p:cNvPr>
          <p:cNvPicPr>
            <a:picLocks noChangeAspect="1"/>
          </p:cNvPicPr>
          <p:nvPr/>
        </p:nvPicPr>
        <p:blipFill>
          <a:blip r:embed="rId3"/>
          <a:stretch>
            <a:fillRect/>
          </a:stretch>
        </p:blipFill>
        <p:spPr>
          <a:xfrm>
            <a:off x="2538204" y="5182138"/>
            <a:ext cx="4829593" cy="678620"/>
          </a:xfrm>
          <a:prstGeom prst="rect">
            <a:avLst/>
          </a:prstGeom>
        </p:spPr>
      </p:pic>
    </p:spTree>
    <p:extLst>
      <p:ext uri="{BB962C8B-B14F-4D97-AF65-F5344CB8AC3E}">
        <p14:creationId xmlns:p14="http://schemas.microsoft.com/office/powerpoint/2010/main" val="1443913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8D840-67AB-A42A-60AF-3FCC8C553ACD}"/>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F0DCB004-2611-D829-80D2-8AEF95C9370E}"/>
              </a:ext>
            </a:extLst>
          </p:cNvPr>
          <p:cNvPicPr>
            <a:picLocks noChangeAspect="1"/>
          </p:cNvPicPr>
          <p:nvPr/>
        </p:nvPicPr>
        <p:blipFill>
          <a:blip r:embed="rId2"/>
          <a:stretch>
            <a:fillRect/>
          </a:stretch>
        </p:blipFill>
        <p:spPr>
          <a:xfrm>
            <a:off x="1136576" y="731528"/>
            <a:ext cx="7632847" cy="5394944"/>
          </a:xfrm>
          <a:prstGeom prst="rect">
            <a:avLst/>
          </a:prstGeom>
        </p:spPr>
      </p:pic>
    </p:spTree>
    <p:extLst>
      <p:ext uri="{BB962C8B-B14F-4D97-AF65-F5344CB8AC3E}">
        <p14:creationId xmlns:p14="http://schemas.microsoft.com/office/powerpoint/2010/main" val="1341715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ECA30-2F23-AC6C-9C44-86382F6D924E}"/>
            </a:ext>
          </a:extLst>
        </p:cNvPr>
        <p:cNvGrpSpPr/>
        <p:nvPr/>
      </p:nvGrpSpPr>
      <p:grpSpPr>
        <a:xfrm>
          <a:off x="0" y="0"/>
          <a:ext cx="0" cy="0"/>
          <a:chOff x="0" y="0"/>
          <a:chExt cx="0" cy="0"/>
        </a:xfrm>
      </p:grpSpPr>
      <p:sp>
        <p:nvSpPr>
          <p:cNvPr id="20482" name="Title 1">
            <a:extLst>
              <a:ext uri="{FF2B5EF4-FFF2-40B4-BE49-F238E27FC236}">
                <a16:creationId xmlns:a16="http://schemas.microsoft.com/office/drawing/2014/main" id="{0D403427-E3CE-4771-8FE0-17CCFD513C08}"/>
              </a:ext>
            </a:extLst>
          </p:cNvPr>
          <p:cNvSpPr txBox="1">
            <a:spLocks/>
          </p:cNvSpPr>
          <p:nvPr/>
        </p:nvSpPr>
        <p:spPr>
          <a:xfrm>
            <a:off x="683514" y="850963"/>
            <a:ext cx="8536496" cy="824675"/>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b="1"/>
              <a:t>Global targets for 2030</a:t>
            </a:r>
          </a:p>
        </p:txBody>
      </p:sp>
      <p:sp>
        <p:nvSpPr>
          <p:cNvPr id="14" name="Content Placeholder 13">
            <a:extLst>
              <a:ext uri="{FF2B5EF4-FFF2-40B4-BE49-F238E27FC236}">
                <a16:creationId xmlns:a16="http://schemas.microsoft.com/office/drawing/2014/main" id="{53E15BE6-60EA-43C5-B282-2FBB126DD002}"/>
              </a:ext>
            </a:extLst>
          </p:cNvPr>
          <p:cNvSpPr>
            <a:spLocks/>
          </p:cNvSpPr>
          <p:nvPr/>
        </p:nvSpPr>
        <p:spPr>
          <a:xfrm>
            <a:off x="0" y="0"/>
            <a:ext cx="0" cy="0"/>
          </a:xfrm>
        </p:spPr>
        <p:txBody>
          <a:bodyPr/>
          <a:lstStyle/>
          <a:p>
            <a:endParaRPr lang="en-US" sz="1463" dirty="0"/>
          </a:p>
        </p:txBody>
      </p:sp>
      <p:sp>
        <p:nvSpPr>
          <p:cNvPr id="9" name="Rectangle 8">
            <a:extLst>
              <a:ext uri="{FF2B5EF4-FFF2-40B4-BE49-F238E27FC236}">
                <a16:creationId xmlns:a16="http://schemas.microsoft.com/office/drawing/2014/main" id="{821B5571-B5CB-4F2B-BCF1-D87591E8D234}"/>
              </a:ext>
            </a:extLst>
          </p:cNvPr>
          <p:cNvSpPr/>
          <p:nvPr/>
        </p:nvSpPr>
        <p:spPr>
          <a:xfrm>
            <a:off x="4978246" y="2793244"/>
            <a:ext cx="2769417" cy="1418236"/>
          </a:xfrm>
          <a:prstGeom prst="rect">
            <a:avLst/>
          </a:prstGeom>
          <a:solidFill>
            <a:schemeClr val="accent6">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2" name="Rectangle 1">
            <a:extLst>
              <a:ext uri="{FF2B5EF4-FFF2-40B4-BE49-F238E27FC236}">
                <a16:creationId xmlns:a16="http://schemas.microsoft.com/office/drawing/2014/main" id="{FE624FE1-9F07-4A77-A871-ECF2E5C21299}"/>
              </a:ext>
            </a:extLst>
          </p:cNvPr>
          <p:cNvSpPr/>
          <p:nvPr/>
        </p:nvSpPr>
        <p:spPr>
          <a:xfrm>
            <a:off x="2117978" y="4306504"/>
            <a:ext cx="2759114" cy="1442013"/>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3" name="Rectangle 2">
            <a:extLst>
              <a:ext uri="{FF2B5EF4-FFF2-40B4-BE49-F238E27FC236}">
                <a16:creationId xmlns:a16="http://schemas.microsoft.com/office/drawing/2014/main" id="{329F9F92-D23B-4D18-882F-4BDE6608F0FF}"/>
              </a:ext>
            </a:extLst>
          </p:cNvPr>
          <p:cNvSpPr/>
          <p:nvPr/>
        </p:nvSpPr>
        <p:spPr>
          <a:xfrm>
            <a:off x="2107676" y="2783274"/>
            <a:ext cx="2769417" cy="1441514"/>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4" name="TextBox 3">
            <a:extLst>
              <a:ext uri="{FF2B5EF4-FFF2-40B4-BE49-F238E27FC236}">
                <a16:creationId xmlns:a16="http://schemas.microsoft.com/office/drawing/2014/main" id="{0AD1CBFA-A001-4CEC-B948-A57EDDCAE774}"/>
              </a:ext>
            </a:extLst>
          </p:cNvPr>
          <p:cNvSpPr txBox="1"/>
          <p:nvPr/>
        </p:nvSpPr>
        <p:spPr>
          <a:xfrm>
            <a:off x="2284393" y="4442671"/>
            <a:ext cx="2480662" cy="1620957"/>
          </a:xfrm>
          <a:prstGeom prst="rect">
            <a:avLst/>
          </a:prstGeom>
          <a:noFill/>
        </p:spPr>
        <p:txBody>
          <a:bodyPr wrap="square" rtlCol="0">
            <a:spAutoFit/>
          </a:bodyPr>
          <a:lstStyle/>
          <a:p>
            <a:pPr defTabSz="542354">
              <a:spcAft>
                <a:spcPts val="488"/>
              </a:spcAft>
              <a:defRPr/>
            </a:pPr>
            <a:r>
              <a:rPr lang="en-US" sz="1625" b="1" dirty="0"/>
              <a:t>Reduction</a:t>
            </a:r>
          </a:p>
          <a:p>
            <a:pPr defTabSz="542354">
              <a:spcAft>
                <a:spcPts val="488"/>
              </a:spcAft>
              <a:defRPr/>
            </a:pPr>
            <a:r>
              <a:rPr lang="en-US" sz="1625" b="1" dirty="0"/>
              <a:t> in </a:t>
            </a:r>
            <a:r>
              <a:rPr lang="en-US" sz="1625" b="1" dirty="0">
                <a:solidFill>
                  <a:srgbClr val="B50000"/>
                </a:solidFill>
              </a:rPr>
              <a:t>Annual New cases detection (with active case detection)</a:t>
            </a:r>
          </a:p>
          <a:p>
            <a:pPr>
              <a:spcAft>
                <a:spcPts val="488"/>
              </a:spcAft>
            </a:pPr>
            <a:endParaRPr lang="en-US" sz="2600" dirty="0"/>
          </a:p>
        </p:txBody>
      </p:sp>
      <p:sp>
        <p:nvSpPr>
          <p:cNvPr id="8" name="TextBox 7">
            <a:extLst>
              <a:ext uri="{FF2B5EF4-FFF2-40B4-BE49-F238E27FC236}">
                <a16:creationId xmlns:a16="http://schemas.microsoft.com/office/drawing/2014/main" id="{52616C50-EECB-46A3-AD7C-33272C6E9F90}"/>
              </a:ext>
            </a:extLst>
          </p:cNvPr>
          <p:cNvSpPr txBox="1"/>
          <p:nvPr/>
        </p:nvSpPr>
        <p:spPr>
          <a:xfrm>
            <a:off x="2388539" y="3021510"/>
            <a:ext cx="2480662" cy="1370888"/>
          </a:xfrm>
          <a:prstGeom prst="rect">
            <a:avLst/>
          </a:prstGeom>
          <a:noFill/>
        </p:spPr>
        <p:txBody>
          <a:bodyPr wrap="square" rtlCol="0">
            <a:spAutoFit/>
          </a:bodyPr>
          <a:lstStyle/>
          <a:p>
            <a:pPr defTabSz="542354">
              <a:spcAft>
                <a:spcPts val="488"/>
              </a:spcAft>
            </a:pPr>
            <a:r>
              <a:rPr lang="en-US" sz="1625" b="1" dirty="0">
                <a:solidFill>
                  <a:srgbClr val="B50000"/>
                </a:solidFill>
              </a:rPr>
              <a:t>Zero </a:t>
            </a:r>
          </a:p>
          <a:p>
            <a:pPr defTabSz="542354">
              <a:spcAft>
                <a:spcPts val="488"/>
              </a:spcAft>
            </a:pPr>
            <a:r>
              <a:rPr lang="en-US" sz="1625" b="1" dirty="0">
                <a:solidFill>
                  <a:srgbClr val="B50000"/>
                </a:solidFill>
              </a:rPr>
              <a:t>new indigenous (autochthonous) cases</a:t>
            </a:r>
          </a:p>
          <a:p>
            <a:pPr>
              <a:spcAft>
                <a:spcPts val="488"/>
              </a:spcAft>
            </a:pPr>
            <a:endParaRPr lang="en-US" sz="2600" dirty="0"/>
          </a:p>
        </p:txBody>
      </p:sp>
      <p:sp>
        <p:nvSpPr>
          <p:cNvPr id="10" name="TextBox 9">
            <a:extLst>
              <a:ext uri="{FF2B5EF4-FFF2-40B4-BE49-F238E27FC236}">
                <a16:creationId xmlns:a16="http://schemas.microsoft.com/office/drawing/2014/main" id="{8062538A-50C4-4DE2-BE23-814F44715BDD}"/>
              </a:ext>
            </a:extLst>
          </p:cNvPr>
          <p:cNvSpPr txBox="1"/>
          <p:nvPr/>
        </p:nvSpPr>
        <p:spPr>
          <a:xfrm>
            <a:off x="5181711" y="2721390"/>
            <a:ext cx="2667104" cy="1685077"/>
          </a:xfrm>
          <a:prstGeom prst="rect">
            <a:avLst/>
          </a:prstGeom>
          <a:noFill/>
        </p:spPr>
        <p:txBody>
          <a:bodyPr wrap="square" rtlCol="0">
            <a:spAutoFit/>
          </a:bodyPr>
          <a:lstStyle/>
          <a:p>
            <a:pPr defTabSz="542354">
              <a:spcAft>
                <a:spcPts val="488"/>
              </a:spcAft>
              <a:defRPr/>
            </a:pPr>
            <a:endParaRPr lang="en-US" sz="1625" b="1" dirty="0"/>
          </a:p>
          <a:p>
            <a:pPr defTabSz="542354">
              <a:spcAft>
                <a:spcPts val="488"/>
              </a:spcAft>
              <a:defRPr/>
            </a:pPr>
            <a:r>
              <a:rPr lang="en-US" sz="1625" b="1" dirty="0"/>
              <a:t>Reduction</a:t>
            </a:r>
          </a:p>
          <a:p>
            <a:pPr defTabSz="542354">
              <a:spcAft>
                <a:spcPts val="488"/>
              </a:spcAft>
              <a:defRPr/>
            </a:pPr>
            <a:r>
              <a:rPr lang="en-US" sz="1625" b="1" dirty="0"/>
              <a:t>in rate (per million) of </a:t>
            </a:r>
            <a:r>
              <a:rPr lang="en-US" sz="1625" b="1" dirty="0">
                <a:solidFill>
                  <a:srgbClr val="B50000"/>
                </a:solidFill>
              </a:rPr>
              <a:t>new cases with Grade-2 disability</a:t>
            </a:r>
          </a:p>
          <a:p>
            <a:pPr>
              <a:spcAft>
                <a:spcPts val="488"/>
              </a:spcAft>
            </a:pPr>
            <a:endParaRPr lang="en-US" sz="2600" dirty="0"/>
          </a:p>
        </p:txBody>
      </p:sp>
      <p:sp>
        <p:nvSpPr>
          <p:cNvPr id="11" name="Rectangle 10">
            <a:extLst>
              <a:ext uri="{FF2B5EF4-FFF2-40B4-BE49-F238E27FC236}">
                <a16:creationId xmlns:a16="http://schemas.microsoft.com/office/drawing/2014/main" id="{CA169452-0E49-47F3-89C3-78A35501139B}"/>
              </a:ext>
            </a:extLst>
          </p:cNvPr>
          <p:cNvSpPr/>
          <p:nvPr/>
        </p:nvSpPr>
        <p:spPr>
          <a:xfrm>
            <a:off x="4988548" y="4317007"/>
            <a:ext cx="2759114" cy="1418235"/>
          </a:xfrm>
          <a:prstGeom prst="rect">
            <a:avLst/>
          </a:prstGeom>
          <a:solidFill>
            <a:srgbClr val="BEF8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2" name="TextBox 11">
            <a:extLst>
              <a:ext uri="{FF2B5EF4-FFF2-40B4-BE49-F238E27FC236}">
                <a16:creationId xmlns:a16="http://schemas.microsoft.com/office/drawing/2014/main" id="{914DA3E6-F7CB-4A46-A189-E54BBCABF94C}"/>
              </a:ext>
            </a:extLst>
          </p:cNvPr>
          <p:cNvSpPr txBox="1"/>
          <p:nvPr/>
        </p:nvSpPr>
        <p:spPr>
          <a:xfrm>
            <a:off x="5079978" y="4376884"/>
            <a:ext cx="2609727" cy="1620957"/>
          </a:xfrm>
          <a:prstGeom prst="rect">
            <a:avLst/>
          </a:prstGeom>
          <a:noFill/>
        </p:spPr>
        <p:txBody>
          <a:bodyPr wrap="square" rtlCol="0">
            <a:spAutoFit/>
          </a:bodyPr>
          <a:lstStyle/>
          <a:p>
            <a:pPr defTabSz="542354">
              <a:spcAft>
                <a:spcPts val="488"/>
              </a:spcAft>
            </a:pPr>
            <a:r>
              <a:rPr lang="en-US" sz="1625" b="1" dirty="0"/>
              <a:t>Reduction</a:t>
            </a:r>
          </a:p>
          <a:p>
            <a:pPr defTabSz="542354">
              <a:spcAft>
                <a:spcPts val="488"/>
              </a:spcAft>
            </a:pPr>
            <a:r>
              <a:rPr lang="en-US" sz="1625" b="1" dirty="0"/>
              <a:t> in rate (per million children) of </a:t>
            </a:r>
            <a:r>
              <a:rPr lang="en-US" sz="1625" b="1" dirty="0">
                <a:solidFill>
                  <a:srgbClr val="B50000"/>
                </a:solidFill>
              </a:rPr>
              <a:t>New Child cases with leprosy</a:t>
            </a:r>
          </a:p>
          <a:p>
            <a:pPr>
              <a:spcAft>
                <a:spcPts val="488"/>
              </a:spcAft>
            </a:pPr>
            <a:endParaRPr lang="en-US" sz="2600" dirty="0"/>
          </a:p>
        </p:txBody>
      </p:sp>
      <p:sp>
        <p:nvSpPr>
          <p:cNvPr id="16" name="Content Placeholder 2">
            <a:extLst>
              <a:ext uri="{FF2B5EF4-FFF2-40B4-BE49-F238E27FC236}">
                <a16:creationId xmlns:a16="http://schemas.microsoft.com/office/drawing/2014/main" id="{58CF7D22-E9D9-4912-8E38-47CE2F69982D}"/>
              </a:ext>
            </a:extLst>
          </p:cNvPr>
          <p:cNvSpPr txBox="1">
            <a:spLocks/>
          </p:cNvSpPr>
          <p:nvPr/>
        </p:nvSpPr>
        <p:spPr>
          <a:xfrm>
            <a:off x="1396992" y="1871725"/>
            <a:ext cx="6843103" cy="493530"/>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42354">
              <a:spcBef>
                <a:spcPts val="593"/>
              </a:spcBef>
              <a:buNone/>
              <a:defRPr/>
            </a:pPr>
            <a:r>
              <a:rPr lang="en-US" sz="2275" b="1" dirty="0">
                <a:solidFill>
                  <a:srgbClr val="B50000"/>
                </a:solidFill>
              </a:rPr>
              <a:t>Interruption of Transmission and Elimination of leprosy</a:t>
            </a:r>
          </a:p>
          <a:p>
            <a:pPr marL="0" indent="0">
              <a:buNone/>
              <a:defRPr/>
            </a:pPr>
            <a:endParaRPr lang="en-US" sz="894" b="1" dirty="0">
              <a:solidFill>
                <a:srgbClr val="FF0000"/>
              </a:solidFill>
            </a:endParaRPr>
          </a:p>
        </p:txBody>
      </p:sp>
      <p:sp>
        <p:nvSpPr>
          <p:cNvPr id="13" name="TextBox 12">
            <a:extLst>
              <a:ext uri="{FF2B5EF4-FFF2-40B4-BE49-F238E27FC236}">
                <a16:creationId xmlns:a16="http://schemas.microsoft.com/office/drawing/2014/main" id="{4F819DDF-B0C2-F756-174E-52751FC3C149}"/>
              </a:ext>
            </a:extLst>
          </p:cNvPr>
          <p:cNvSpPr txBox="1"/>
          <p:nvPr/>
        </p:nvSpPr>
        <p:spPr>
          <a:xfrm>
            <a:off x="8002395" y="2923756"/>
            <a:ext cx="1744401" cy="317459"/>
          </a:xfrm>
          <a:prstGeom prst="rect">
            <a:avLst/>
          </a:prstGeom>
          <a:noFill/>
        </p:spPr>
        <p:txBody>
          <a:bodyPr wrap="square" rtlCol="0">
            <a:spAutoFit/>
          </a:bodyPr>
          <a:lstStyle/>
          <a:p>
            <a:r>
              <a:rPr lang="en-US" sz="1463" dirty="0">
                <a:solidFill>
                  <a:srgbClr val="A50021"/>
                </a:solidFill>
              </a:rPr>
              <a:t> </a:t>
            </a:r>
            <a:r>
              <a:rPr lang="en-US" sz="1463" b="1" dirty="0">
                <a:solidFill>
                  <a:srgbClr val="A50021"/>
                </a:solidFill>
              </a:rPr>
              <a:t>NEW </a:t>
            </a:r>
            <a:r>
              <a:rPr lang="en-US" sz="1463" b="1" dirty="0" err="1">
                <a:solidFill>
                  <a:srgbClr val="A50021"/>
                </a:solidFill>
              </a:rPr>
              <a:t>G2D</a:t>
            </a:r>
            <a:r>
              <a:rPr lang="en-US" sz="1463" b="1" dirty="0">
                <a:solidFill>
                  <a:srgbClr val="A50021"/>
                </a:solidFill>
              </a:rPr>
              <a:t> Rate</a:t>
            </a:r>
          </a:p>
        </p:txBody>
      </p:sp>
      <p:sp>
        <p:nvSpPr>
          <p:cNvPr id="15" name="TextBox 14">
            <a:extLst>
              <a:ext uri="{FF2B5EF4-FFF2-40B4-BE49-F238E27FC236}">
                <a16:creationId xmlns:a16="http://schemas.microsoft.com/office/drawing/2014/main" id="{D4A7BCD4-3379-AD7B-8082-535D68C9FA84}"/>
              </a:ext>
            </a:extLst>
          </p:cNvPr>
          <p:cNvSpPr txBox="1"/>
          <p:nvPr/>
        </p:nvSpPr>
        <p:spPr>
          <a:xfrm>
            <a:off x="869805" y="3157708"/>
            <a:ext cx="1514389" cy="542584"/>
          </a:xfrm>
          <a:prstGeom prst="rect">
            <a:avLst/>
          </a:prstGeom>
          <a:noFill/>
        </p:spPr>
        <p:txBody>
          <a:bodyPr wrap="square" rtlCol="0">
            <a:spAutoFit/>
          </a:bodyPr>
          <a:lstStyle/>
          <a:p>
            <a:r>
              <a:rPr lang="en-US" sz="1463" b="1" dirty="0">
                <a:solidFill>
                  <a:srgbClr val="A50021"/>
                </a:solidFill>
              </a:rPr>
              <a:t>ZERO NEW CASES </a:t>
            </a:r>
          </a:p>
        </p:txBody>
      </p:sp>
      <p:sp>
        <p:nvSpPr>
          <p:cNvPr id="17" name="Arrow: Down 16">
            <a:extLst>
              <a:ext uri="{FF2B5EF4-FFF2-40B4-BE49-F238E27FC236}">
                <a16:creationId xmlns:a16="http://schemas.microsoft.com/office/drawing/2014/main" id="{EA646AEA-FFCA-721E-B9B8-A9CA7EBC413C}"/>
              </a:ext>
            </a:extLst>
          </p:cNvPr>
          <p:cNvSpPr/>
          <p:nvPr/>
        </p:nvSpPr>
        <p:spPr>
          <a:xfrm>
            <a:off x="1667159" y="4836612"/>
            <a:ext cx="302311" cy="634995"/>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8" name="TextBox 17">
            <a:extLst>
              <a:ext uri="{FF2B5EF4-FFF2-40B4-BE49-F238E27FC236}">
                <a16:creationId xmlns:a16="http://schemas.microsoft.com/office/drawing/2014/main" id="{D7B65B53-5E0C-D8CF-8B77-E24A24EEACA8}"/>
              </a:ext>
            </a:extLst>
          </p:cNvPr>
          <p:cNvSpPr txBox="1"/>
          <p:nvPr/>
        </p:nvSpPr>
        <p:spPr>
          <a:xfrm>
            <a:off x="553138" y="4836612"/>
            <a:ext cx="1744401" cy="317459"/>
          </a:xfrm>
          <a:prstGeom prst="rect">
            <a:avLst/>
          </a:prstGeom>
          <a:noFill/>
        </p:spPr>
        <p:txBody>
          <a:bodyPr wrap="square" rtlCol="0">
            <a:spAutoFit/>
          </a:bodyPr>
          <a:lstStyle/>
          <a:p>
            <a:r>
              <a:rPr lang="en-US" sz="1463" dirty="0">
                <a:solidFill>
                  <a:srgbClr val="A50021"/>
                </a:solidFill>
              </a:rPr>
              <a:t> </a:t>
            </a:r>
            <a:r>
              <a:rPr lang="en-US" sz="1463" b="1" dirty="0">
                <a:solidFill>
                  <a:srgbClr val="A50021"/>
                </a:solidFill>
              </a:rPr>
              <a:t>NEW </a:t>
            </a:r>
            <a:r>
              <a:rPr lang="en-US" sz="1463" b="1" dirty="0" err="1">
                <a:solidFill>
                  <a:srgbClr val="A50021"/>
                </a:solidFill>
              </a:rPr>
              <a:t>ANCDR</a:t>
            </a:r>
            <a:endParaRPr lang="en-US" sz="1463" b="1" dirty="0">
              <a:solidFill>
                <a:srgbClr val="A50021"/>
              </a:solidFill>
            </a:endParaRPr>
          </a:p>
        </p:txBody>
      </p:sp>
      <p:sp>
        <p:nvSpPr>
          <p:cNvPr id="19" name="TextBox 18">
            <a:extLst>
              <a:ext uri="{FF2B5EF4-FFF2-40B4-BE49-F238E27FC236}">
                <a16:creationId xmlns:a16="http://schemas.microsoft.com/office/drawing/2014/main" id="{EDAC1A9C-A770-3A9B-697D-E49A7D6885B6}"/>
              </a:ext>
            </a:extLst>
          </p:cNvPr>
          <p:cNvSpPr txBox="1"/>
          <p:nvPr/>
        </p:nvSpPr>
        <p:spPr>
          <a:xfrm>
            <a:off x="8085270" y="4836612"/>
            <a:ext cx="1744401" cy="542584"/>
          </a:xfrm>
          <a:prstGeom prst="rect">
            <a:avLst/>
          </a:prstGeom>
          <a:noFill/>
        </p:spPr>
        <p:txBody>
          <a:bodyPr wrap="square" rtlCol="0">
            <a:spAutoFit/>
          </a:bodyPr>
          <a:lstStyle/>
          <a:p>
            <a:r>
              <a:rPr lang="en-US" sz="1463" dirty="0">
                <a:solidFill>
                  <a:srgbClr val="A50021"/>
                </a:solidFill>
              </a:rPr>
              <a:t> </a:t>
            </a:r>
            <a:r>
              <a:rPr lang="en-US" sz="1463" b="1" dirty="0">
                <a:solidFill>
                  <a:srgbClr val="A50021"/>
                </a:solidFill>
              </a:rPr>
              <a:t>NEW Child </a:t>
            </a:r>
            <a:r>
              <a:rPr lang="en-US" sz="1463" b="1" dirty="0" err="1">
                <a:solidFill>
                  <a:srgbClr val="A50021"/>
                </a:solidFill>
              </a:rPr>
              <a:t>G2D</a:t>
            </a:r>
            <a:r>
              <a:rPr lang="en-US" sz="1463" b="1" dirty="0">
                <a:solidFill>
                  <a:srgbClr val="A50021"/>
                </a:solidFill>
              </a:rPr>
              <a:t> Rate</a:t>
            </a:r>
          </a:p>
        </p:txBody>
      </p:sp>
      <p:sp>
        <p:nvSpPr>
          <p:cNvPr id="20" name="Arrow: Down 19">
            <a:extLst>
              <a:ext uri="{FF2B5EF4-FFF2-40B4-BE49-F238E27FC236}">
                <a16:creationId xmlns:a16="http://schemas.microsoft.com/office/drawing/2014/main" id="{14AAEC27-142B-653F-9D57-57CA7CD188B0}"/>
              </a:ext>
            </a:extLst>
          </p:cNvPr>
          <p:cNvSpPr/>
          <p:nvPr/>
        </p:nvSpPr>
        <p:spPr>
          <a:xfrm>
            <a:off x="7799392" y="4618154"/>
            <a:ext cx="302311" cy="634995"/>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21" name="Arrow: Down 20">
            <a:extLst>
              <a:ext uri="{FF2B5EF4-FFF2-40B4-BE49-F238E27FC236}">
                <a16:creationId xmlns:a16="http://schemas.microsoft.com/office/drawing/2014/main" id="{D0220D79-DBBC-9185-3852-5A4B86EA7E39}"/>
              </a:ext>
            </a:extLst>
          </p:cNvPr>
          <p:cNvSpPr/>
          <p:nvPr/>
        </p:nvSpPr>
        <p:spPr>
          <a:xfrm>
            <a:off x="7805617" y="3184864"/>
            <a:ext cx="302311" cy="634995"/>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Tree>
    <p:extLst>
      <p:ext uri="{BB962C8B-B14F-4D97-AF65-F5344CB8AC3E}">
        <p14:creationId xmlns:p14="http://schemas.microsoft.com/office/powerpoint/2010/main" val="183855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3" grpId="0" animBg="1"/>
      <p:bldP spid="4" grpId="0"/>
      <p:bldP spid="8" grpId="0"/>
      <p:bldP spid="10" grpId="0"/>
      <p:bldP spid="11"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6B3F7-3861-9B8A-847D-4FB1DB5D46B3}"/>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A5A4C90C-72C0-704B-D98E-570F34B370A4}"/>
              </a:ext>
            </a:extLst>
          </p:cNvPr>
          <p:cNvSpPr>
            <a:spLocks noGrp="1"/>
          </p:cNvSpPr>
          <p:nvPr>
            <p:ph type="dt" sz="half" idx="10"/>
          </p:nvPr>
        </p:nvSpPr>
        <p:spPr bwMode="auto">
          <a:xfrm>
            <a:off x="681038" y="6356352"/>
            <a:ext cx="22288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600">
                <a:solidFill>
                  <a:schemeClr val="tx1"/>
                </a:solidFill>
                <a:latin typeface="Calibri" panose="020F0502020204030204" pitchFamily="34" charset="0"/>
              </a:defRPr>
            </a:lvl1pPr>
            <a:lvl2pPr marL="603647" indent="-232172">
              <a:spcBef>
                <a:spcPct val="20000"/>
              </a:spcBef>
              <a:buFont typeface="Arial" panose="020B0604020202020204" pitchFamily="34" charset="0"/>
              <a:buChar char="–"/>
              <a:defRPr sz="2275">
                <a:solidFill>
                  <a:schemeClr val="tx1"/>
                </a:solidFill>
                <a:latin typeface="Calibri" panose="020F0502020204030204" pitchFamily="34" charset="0"/>
              </a:defRPr>
            </a:lvl2pPr>
            <a:lvl3pPr marL="928688" indent="-185738">
              <a:spcBef>
                <a:spcPct val="20000"/>
              </a:spcBef>
              <a:buFont typeface="Arial" panose="020B0604020202020204" pitchFamily="34" charset="0"/>
              <a:buChar char="•"/>
              <a:defRPr sz="1950">
                <a:solidFill>
                  <a:schemeClr val="tx1"/>
                </a:solidFill>
                <a:latin typeface="Calibri" panose="020F0502020204030204" pitchFamily="34" charset="0"/>
              </a:defRPr>
            </a:lvl3pPr>
            <a:lvl4pPr marL="1300163" indent="-185738">
              <a:spcBef>
                <a:spcPct val="20000"/>
              </a:spcBef>
              <a:buFont typeface="Arial" panose="020B0604020202020204" pitchFamily="34" charset="0"/>
              <a:buChar char="–"/>
              <a:defRPr sz="1625">
                <a:solidFill>
                  <a:schemeClr val="tx1"/>
                </a:solidFill>
                <a:latin typeface="Calibri" panose="020F0502020204030204" pitchFamily="34" charset="0"/>
              </a:defRPr>
            </a:lvl4pPr>
            <a:lvl5pPr marL="1671638" indent="-185738">
              <a:spcBef>
                <a:spcPct val="20000"/>
              </a:spcBef>
              <a:buFont typeface="Arial" panose="020B0604020202020204" pitchFamily="34" charset="0"/>
              <a:buChar char="»"/>
              <a:defRPr sz="1625">
                <a:solidFill>
                  <a:schemeClr val="tx1"/>
                </a:solidFill>
                <a:latin typeface="Calibri" panose="020F0502020204030204" pitchFamily="34" charset="0"/>
              </a:defRPr>
            </a:lvl5pPr>
            <a:lvl6pPr marL="2043113" indent="-185738" eaLnBrk="0" fontAlgn="base" hangingPunct="0">
              <a:spcBef>
                <a:spcPct val="20000"/>
              </a:spcBef>
              <a:spcAft>
                <a:spcPct val="0"/>
              </a:spcAft>
              <a:buFont typeface="Arial" panose="020B0604020202020204" pitchFamily="34" charset="0"/>
              <a:buChar char="»"/>
              <a:defRPr sz="1625">
                <a:solidFill>
                  <a:schemeClr val="tx1"/>
                </a:solidFill>
                <a:latin typeface="Calibri" panose="020F0502020204030204" pitchFamily="34" charset="0"/>
              </a:defRPr>
            </a:lvl6pPr>
            <a:lvl7pPr marL="2414588" indent="-185738" eaLnBrk="0" fontAlgn="base" hangingPunct="0">
              <a:spcBef>
                <a:spcPct val="20000"/>
              </a:spcBef>
              <a:spcAft>
                <a:spcPct val="0"/>
              </a:spcAft>
              <a:buFont typeface="Arial" panose="020B0604020202020204" pitchFamily="34" charset="0"/>
              <a:buChar char="»"/>
              <a:defRPr sz="1625">
                <a:solidFill>
                  <a:schemeClr val="tx1"/>
                </a:solidFill>
                <a:latin typeface="Calibri" panose="020F0502020204030204" pitchFamily="34" charset="0"/>
              </a:defRPr>
            </a:lvl7pPr>
            <a:lvl8pPr marL="2786063" indent="-185738" eaLnBrk="0" fontAlgn="base" hangingPunct="0">
              <a:spcBef>
                <a:spcPct val="20000"/>
              </a:spcBef>
              <a:spcAft>
                <a:spcPct val="0"/>
              </a:spcAft>
              <a:buFont typeface="Arial" panose="020B0604020202020204" pitchFamily="34" charset="0"/>
              <a:buChar char="»"/>
              <a:defRPr sz="1625">
                <a:solidFill>
                  <a:schemeClr val="tx1"/>
                </a:solidFill>
                <a:latin typeface="Calibri" panose="020F0502020204030204" pitchFamily="34" charset="0"/>
              </a:defRPr>
            </a:lvl8pPr>
            <a:lvl9pPr marL="3157538" indent="-185738" eaLnBrk="0" fontAlgn="base" hangingPunct="0">
              <a:spcBef>
                <a:spcPct val="20000"/>
              </a:spcBef>
              <a:spcAft>
                <a:spcPct val="0"/>
              </a:spcAft>
              <a:buFont typeface="Arial" panose="020B0604020202020204" pitchFamily="34" charset="0"/>
              <a:buChar char="»"/>
              <a:defRPr sz="1625">
                <a:solidFill>
                  <a:schemeClr val="tx1"/>
                </a:solidFill>
                <a:latin typeface="Calibri" panose="020F0502020204030204" pitchFamily="34" charset="0"/>
              </a:defRPr>
            </a:lvl9pPr>
          </a:lstStyle>
          <a:p>
            <a:pPr>
              <a:spcBef>
                <a:spcPct val="0"/>
              </a:spcBef>
              <a:buFontTx/>
              <a:buNone/>
            </a:pPr>
            <a:fld id="{BDD3EE43-3187-4E8B-B4BA-A64F1FFBF305}" type="datetime3">
              <a:rPr lang="en-US" altLang="en-US" sz="975">
                <a:cs typeface="Arial" panose="020B0604020202020204" pitchFamily="34" charset="0"/>
              </a:rPr>
              <a:pPr>
                <a:spcBef>
                  <a:spcPct val="0"/>
                </a:spcBef>
                <a:buFontTx/>
                <a:buNone/>
              </a:pPr>
              <a:t>27 April 2026</a:t>
            </a:fld>
            <a:endParaRPr lang="en-US" altLang="en-US" sz="975">
              <a:cs typeface="Arial" panose="020B0604020202020204" pitchFamily="34" charset="0"/>
            </a:endParaRPr>
          </a:p>
        </p:txBody>
      </p:sp>
      <p:sp>
        <p:nvSpPr>
          <p:cNvPr id="3" name="Slide Number Placeholder 1">
            <a:extLst>
              <a:ext uri="{FF2B5EF4-FFF2-40B4-BE49-F238E27FC236}">
                <a16:creationId xmlns:a16="http://schemas.microsoft.com/office/drawing/2014/main" id="{B831711A-62C6-0A3D-868B-A2892F3BD2F0}"/>
              </a:ext>
            </a:extLst>
          </p:cNvPr>
          <p:cNvSpPr txBox="1">
            <a:spLocks/>
          </p:cNvSpPr>
          <p:nvPr/>
        </p:nvSpPr>
        <p:spPr bwMode="auto">
          <a:xfrm>
            <a:off x="7677150" y="5807075"/>
            <a:ext cx="2228850" cy="2968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74295" tIns="37148" rIns="74295" bIns="37148" rtlCol="0" anchor="ctr"/>
          <a:lstStyle>
            <a:defPPr>
              <a:defRPr lang="en-US"/>
            </a:defPPr>
            <a:lvl1pPr marL="0" algn="r" defTabSz="742950" rtl="0" eaLnBrk="1" latinLnBrk="0" hangingPunct="1">
              <a:defRPr sz="975" kern="1200">
                <a:solidFill>
                  <a:schemeClr val="tx1">
                    <a:tint val="75000"/>
                  </a:schemeClr>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a:lstStyle>
          <a:p>
            <a:pPr algn="l" eaLnBrk="0" hangingPunct="0">
              <a:spcBef>
                <a:spcPct val="0"/>
              </a:spcBef>
            </a:pPr>
            <a:fld id="{E37015A0-E0D1-43C5-B5F5-E2A3AF91B1B1}" type="slidenum">
              <a:rPr lang="en-US" smtClean="0"/>
              <a:pPr algn="l" eaLnBrk="0" hangingPunct="0">
                <a:spcBef>
                  <a:spcPct val="0"/>
                </a:spcBef>
              </a:pPr>
              <a:t>4</a:t>
            </a:fld>
            <a:endParaRPr lang="en-US" altLang="en-US">
              <a:solidFill>
                <a:srgbClr val="898989"/>
              </a:solidFill>
            </a:endParaRPr>
          </a:p>
        </p:txBody>
      </p:sp>
      <p:sp>
        <p:nvSpPr>
          <p:cNvPr id="4" name="Rectangle 3">
            <a:extLst>
              <a:ext uri="{FF2B5EF4-FFF2-40B4-BE49-F238E27FC236}">
                <a16:creationId xmlns:a16="http://schemas.microsoft.com/office/drawing/2014/main" id="{3149A264-2651-16C4-F94E-245523D98FD4}"/>
              </a:ext>
            </a:extLst>
          </p:cNvPr>
          <p:cNvSpPr txBox="1">
            <a:spLocks noChangeArrowheads="1"/>
          </p:cNvSpPr>
          <p:nvPr/>
        </p:nvSpPr>
        <p:spPr bwMode="auto">
          <a:xfrm>
            <a:off x="1361432" y="284657"/>
            <a:ext cx="74295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dirty="0">
                <a:latin typeface="Arial Narrow" panose="020B0606020202030204" pitchFamily="34" charset="0"/>
              </a:rPr>
              <a:t>  Global Goal</a:t>
            </a:r>
            <a:r>
              <a:rPr lang="en-US" altLang="en-US" sz="2800" dirty="0"/>
              <a:t> </a:t>
            </a:r>
          </a:p>
          <a:p>
            <a:pPr algn="ctr" eaLnBrk="1" hangingPunct="1">
              <a:spcBef>
                <a:spcPct val="0"/>
              </a:spcBef>
              <a:buFontTx/>
              <a:buNone/>
            </a:pPr>
            <a:r>
              <a:rPr lang="en-US" altLang="en-US" sz="2800" dirty="0"/>
              <a:t>Zero Leprosy i.e.  Interruption of transmission</a:t>
            </a:r>
            <a:endParaRPr lang="en-US" altLang="en-US" sz="2000" b="1" dirty="0">
              <a:latin typeface="Arial Narrow" panose="020B0606020202030204" pitchFamily="34" charset="0"/>
            </a:endParaRPr>
          </a:p>
        </p:txBody>
      </p:sp>
      <p:pic>
        <p:nvPicPr>
          <p:cNvPr id="8" name="Picture 3">
            <a:extLst>
              <a:ext uri="{FF2B5EF4-FFF2-40B4-BE49-F238E27FC236}">
                <a16:creationId xmlns:a16="http://schemas.microsoft.com/office/drawing/2014/main" id="{A66BB839-14C7-79A0-D8EC-88EF37C143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96323" y="4330601"/>
            <a:ext cx="759718" cy="126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546E90C4-A847-0309-88BF-6B8FC3A73AB1}"/>
              </a:ext>
            </a:extLst>
          </p:cNvPr>
          <p:cNvGrpSpPr/>
          <p:nvPr/>
        </p:nvGrpSpPr>
        <p:grpSpPr>
          <a:xfrm>
            <a:off x="1284684" y="1344612"/>
            <a:ext cx="7630716" cy="4808538"/>
            <a:chOff x="1284684" y="1344612"/>
            <a:chExt cx="7630716" cy="4808538"/>
          </a:xfrm>
        </p:grpSpPr>
        <p:pic>
          <p:nvPicPr>
            <p:cNvPr id="10" name="Picture 2">
              <a:extLst>
                <a:ext uri="{FF2B5EF4-FFF2-40B4-BE49-F238E27FC236}">
                  <a16:creationId xmlns:a16="http://schemas.microsoft.com/office/drawing/2014/main" id="{190CFB3D-4E65-71B7-47B3-6CA063981A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4557" y="1344612"/>
              <a:ext cx="2306241" cy="232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a:extLst>
                <a:ext uri="{FF2B5EF4-FFF2-40B4-BE49-F238E27FC236}">
                  <a16:creationId xmlns:a16="http://schemas.microsoft.com/office/drawing/2014/main" id="{5AF48D5E-F595-D466-44A9-0042FDB6E4E3}"/>
                </a:ext>
              </a:extLst>
            </p:cNvPr>
            <p:cNvSpPr txBox="1">
              <a:spLocks noChangeArrowheads="1"/>
            </p:cNvSpPr>
            <p:nvPr/>
          </p:nvSpPr>
          <p:spPr bwMode="auto">
            <a:xfrm>
              <a:off x="1284684" y="3679229"/>
              <a:ext cx="3033713" cy="1795463"/>
            </a:xfrm>
            <a:prstGeom prst="rect">
              <a:avLst/>
            </a:prstGeom>
            <a:noFill/>
            <a:ln>
              <a:noFill/>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None/>
                <a:defRPr/>
              </a:pPr>
              <a:r>
                <a:rPr lang="en-US" altLang="en-US" sz="1950" b="1" dirty="0">
                  <a:solidFill>
                    <a:srgbClr val="FF0000"/>
                  </a:solidFill>
                  <a:latin typeface="Arial Narrow" panose="020B0606020202030204" pitchFamily="34" charset="0"/>
                </a:rPr>
                <a:t>Interruption of Transmission Zero </a:t>
              </a:r>
              <a:r>
                <a:rPr lang="en-US" altLang="en-US" sz="1950" b="1" dirty="0">
                  <a:solidFill>
                    <a:schemeClr val="tx2">
                      <a:lumMod val="60000"/>
                      <a:lumOff val="40000"/>
                    </a:schemeClr>
                  </a:solidFill>
                  <a:latin typeface="Arial Narrow" panose="020B0606020202030204" pitchFamily="34" charset="0"/>
                </a:rPr>
                <a:t>child case</a:t>
              </a:r>
              <a:r>
                <a:rPr lang="en-US" altLang="en-US" sz="1950" b="1" dirty="0">
                  <a:solidFill>
                    <a:srgbClr val="FF0000"/>
                  </a:solidFill>
                  <a:latin typeface="Arial Narrow" panose="020B0606020202030204" pitchFamily="34" charset="0"/>
                </a:rPr>
                <a:t> for 5 years </a:t>
              </a:r>
              <a:endParaRPr lang="en-US" altLang="en-US" sz="1625" b="1" dirty="0">
                <a:solidFill>
                  <a:srgbClr val="FF0000"/>
                </a:solidFill>
                <a:latin typeface="Arial Narrow" panose="020B0606020202030204" pitchFamily="34" charset="0"/>
              </a:endParaRPr>
            </a:p>
            <a:p>
              <a:pPr eaLnBrk="1" hangingPunct="1">
                <a:spcBef>
                  <a:spcPct val="0"/>
                </a:spcBef>
                <a:defRPr/>
              </a:pPr>
              <a:endParaRPr lang="en-US" altLang="en-US" sz="1625" b="1" dirty="0">
                <a:solidFill>
                  <a:srgbClr val="FF0000"/>
                </a:solidFill>
                <a:latin typeface="Arial Narrow" panose="020B0606020202030204" pitchFamily="34" charset="0"/>
              </a:endParaRPr>
            </a:p>
            <a:p>
              <a:pPr eaLnBrk="1" hangingPunct="1">
                <a:spcBef>
                  <a:spcPct val="0"/>
                </a:spcBef>
                <a:defRPr/>
              </a:pPr>
              <a:endParaRPr lang="en-US" altLang="en-US" sz="1625" b="1" dirty="0">
                <a:latin typeface="Arial Narrow" panose="020B0606020202030204" pitchFamily="34" charset="0"/>
              </a:endParaRPr>
            </a:p>
            <a:p>
              <a:pPr lvl="1" eaLnBrk="1" hangingPunct="1">
                <a:spcBef>
                  <a:spcPct val="0"/>
                </a:spcBef>
                <a:defRPr/>
              </a:pPr>
              <a:endParaRPr lang="en-US" altLang="en-US" sz="1463" b="1" dirty="0">
                <a:solidFill>
                  <a:srgbClr val="17375E"/>
                </a:solidFill>
                <a:latin typeface="Arial Narrow" panose="020B0606020202030204" pitchFamily="34" charset="0"/>
              </a:endParaRPr>
            </a:p>
            <a:p>
              <a:pPr lvl="1" eaLnBrk="1" hangingPunct="1">
                <a:spcBef>
                  <a:spcPct val="0"/>
                </a:spcBef>
                <a:buFontTx/>
                <a:buNone/>
                <a:defRPr/>
              </a:pPr>
              <a:endParaRPr lang="en-US" altLang="en-US" sz="1463" b="1" dirty="0">
                <a:solidFill>
                  <a:srgbClr val="17375E"/>
                </a:solidFill>
                <a:latin typeface="Arial Narrow" panose="020B0606020202030204" pitchFamily="34" charset="0"/>
              </a:endParaRPr>
            </a:p>
          </p:txBody>
        </p:sp>
        <p:sp>
          <p:nvSpPr>
            <p:cNvPr id="12" name="Rectangle 2">
              <a:extLst>
                <a:ext uri="{FF2B5EF4-FFF2-40B4-BE49-F238E27FC236}">
                  <a16:creationId xmlns:a16="http://schemas.microsoft.com/office/drawing/2014/main" id="{402BA8AA-70CD-5B76-731F-837EF680FB95}"/>
                </a:ext>
              </a:extLst>
            </p:cNvPr>
            <p:cNvSpPr txBox="1">
              <a:spLocks noChangeArrowheads="1"/>
            </p:cNvSpPr>
            <p:nvPr/>
          </p:nvSpPr>
          <p:spPr bwMode="auto">
            <a:xfrm>
              <a:off x="4341614" y="3679229"/>
              <a:ext cx="3033713" cy="1795463"/>
            </a:xfrm>
            <a:prstGeom prst="rect">
              <a:avLst/>
            </a:prstGeom>
            <a:noFill/>
            <a:ln>
              <a:noFill/>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None/>
                <a:defRPr/>
              </a:pPr>
              <a:r>
                <a:rPr lang="en-US" altLang="en-US" sz="1950" b="1" dirty="0">
                  <a:solidFill>
                    <a:srgbClr val="FF0000"/>
                  </a:solidFill>
                  <a:latin typeface="Arial Narrow" panose="020B0606020202030204" pitchFamily="34" charset="0"/>
                </a:rPr>
                <a:t>Elimination of leprosy</a:t>
              </a:r>
            </a:p>
            <a:p>
              <a:pPr marL="0" indent="0">
                <a:spcBef>
                  <a:spcPct val="0"/>
                </a:spcBef>
                <a:buNone/>
                <a:defRPr/>
              </a:pPr>
              <a:r>
                <a:rPr lang="en-US" altLang="en-US" sz="1950" b="1" dirty="0">
                  <a:solidFill>
                    <a:srgbClr val="FF0000"/>
                  </a:solidFill>
                  <a:latin typeface="Arial Narrow" panose="020B0606020202030204" pitchFamily="34" charset="0"/>
                </a:rPr>
                <a:t>Zero </a:t>
              </a:r>
              <a:r>
                <a:rPr lang="en-US" altLang="en-US" sz="1950" b="1" dirty="0">
                  <a:solidFill>
                    <a:schemeClr val="tx2">
                      <a:lumMod val="60000"/>
                      <a:lumOff val="40000"/>
                    </a:schemeClr>
                  </a:solidFill>
                  <a:latin typeface="Arial Narrow" panose="020B0606020202030204" pitchFamily="34" charset="0"/>
                </a:rPr>
                <a:t>adult case </a:t>
              </a:r>
              <a:r>
                <a:rPr lang="en-US" altLang="en-US" sz="1950" b="1" dirty="0">
                  <a:solidFill>
                    <a:srgbClr val="FF0000"/>
                  </a:solidFill>
                  <a:latin typeface="Arial Narrow" panose="020B0606020202030204" pitchFamily="34" charset="0"/>
                </a:rPr>
                <a:t>for 3 years </a:t>
              </a:r>
              <a:endParaRPr lang="en-US" altLang="en-US" sz="1625" b="1" dirty="0">
                <a:solidFill>
                  <a:srgbClr val="FF0000"/>
                </a:solidFill>
                <a:latin typeface="Arial Narrow" panose="020B0606020202030204" pitchFamily="34" charset="0"/>
              </a:endParaRPr>
            </a:p>
            <a:p>
              <a:pPr eaLnBrk="1" hangingPunct="1">
                <a:spcBef>
                  <a:spcPct val="0"/>
                </a:spcBef>
                <a:defRPr/>
              </a:pPr>
              <a:endParaRPr lang="en-US" altLang="en-US" sz="1625" b="1" dirty="0">
                <a:solidFill>
                  <a:srgbClr val="FF0000"/>
                </a:solidFill>
                <a:latin typeface="Arial Narrow" panose="020B0606020202030204" pitchFamily="34" charset="0"/>
              </a:endParaRPr>
            </a:p>
            <a:p>
              <a:pPr eaLnBrk="1" hangingPunct="1">
                <a:spcBef>
                  <a:spcPct val="0"/>
                </a:spcBef>
                <a:defRPr/>
              </a:pPr>
              <a:endParaRPr lang="en-US" altLang="en-US" sz="1625" b="1" dirty="0">
                <a:latin typeface="Arial Narrow" panose="020B0606020202030204" pitchFamily="34" charset="0"/>
              </a:endParaRPr>
            </a:p>
            <a:p>
              <a:pPr lvl="1" eaLnBrk="1" hangingPunct="1">
                <a:spcBef>
                  <a:spcPct val="0"/>
                </a:spcBef>
                <a:defRPr/>
              </a:pPr>
              <a:endParaRPr lang="en-US" altLang="en-US" sz="1463" b="1" dirty="0">
                <a:solidFill>
                  <a:srgbClr val="17375E"/>
                </a:solidFill>
                <a:latin typeface="Arial Narrow" panose="020B0606020202030204" pitchFamily="34" charset="0"/>
              </a:endParaRPr>
            </a:p>
            <a:p>
              <a:pPr lvl="1" eaLnBrk="1" hangingPunct="1">
                <a:spcBef>
                  <a:spcPct val="0"/>
                </a:spcBef>
                <a:buFontTx/>
                <a:buNone/>
                <a:defRPr/>
              </a:pPr>
              <a:endParaRPr lang="en-US" altLang="en-US" sz="1463" b="1" dirty="0">
                <a:solidFill>
                  <a:srgbClr val="17375E"/>
                </a:solidFill>
                <a:latin typeface="Arial Narrow" panose="020B0606020202030204" pitchFamily="34" charset="0"/>
              </a:endParaRPr>
            </a:p>
          </p:txBody>
        </p:sp>
        <p:pic>
          <p:nvPicPr>
            <p:cNvPr id="13" name="Picture 4">
              <a:extLst>
                <a:ext uri="{FF2B5EF4-FFF2-40B4-BE49-F238E27FC236}">
                  <a16:creationId xmlns:a16="http://schemas.microsoft.com/office/drawing/2014/main" id="{1D15213C-9AB8-8FCF-ABB9-966DE2F00FC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9317" y="4352529"/>
              <a:ext cx="704255" cy="1039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Arrow: Right 13">
              <a:extLst>
                <a:ext uri="{FF2B5EF4-FFF2-40B4-BE49-F238E27FC236}">
                  <a16:creationId xmlns:a16="http://schemas.microsoft.com/office/drawing/2014/main" id="{75B9D5DC-F8A6-AAA7-B52B-DF7E3F8ACD0E}"/>
                </a:ext>
              </a:extLst>
            </p:cNvPr>
            <p:cNvSpPr/>
            <p:nvPr/>
          </p:nvSpPr>
          <p:spPr>
            <a:xfrm>
              <a:off x="3078859" y="4653062"/>
              <a:ext cx="1049933" cy="247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63"/>
            </a:p>
          </p:txBody>
        </p:sp>
        <p:sp>
          <p:nvSpPr>
            <p:cNvPr id="15" name="Arrow: Right 14">
              <a:extLst>
                <a:ext uri="{FF2B5EF4-FFF2-40B4-BE49-F238E27FC236}">
                  <a16:creationId xmlns:a16="http://schemas.microsoft.com/office/drawing/2014/main" id="{42EE9BE5-325F-405E-407B-D98259A9F702}"/>
                </a:ext>
              </a:extLst>
            </p:cNvPr>
            <p:cNvSpPr/>
            <p:nvPr/>
          </p:nvSpPr>
          <p:spPr>
            <a:xfrm>
              <a:off x="6102253" y="4696917"/>
              <a:ext cx="781645" cy="247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63"/>
            </a:p>
          </p:txBody>
        </p:sp>
        <p:sp>
          <p:nvSpPr>
            <p:cNvPr id="16" name="Rectangle 2">
              <a:extLst>
                <a:ext uri="{FF2B5EF4-FFF2-40B4-BE49-F238E27FC236}">
                  <a16:creationId xmlns:a16="http://schemas.microsoft.com/office/drawing/2014/main" id="{AF99C6EE-5615-5310-4DD6-DEBD2C5A05C6}"/>
                </a:ext>
              </a:extLst>
            </p:cNvPr>
            <p:cNvSpPr txBox="1">
              <a:spLocks noChangeArrowheads="1"/>
            </p:cNvSpPr>
            <p:nvPr/>
          </p:nvSpPr>
          <p:spPr bwMode="auto">
            <a:xfrm>
              <a:off x="6923881" y="4357687"/>
              <a:ext cx="1991519" cy="1795463"/>
            </a:xfrm>
            <a:prstGeom prst="rect">
              <a:avLst/>
            </a:prstGeom>
            <a:noFill/>
            <a:ln>
              <a:noFill/>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None/>
                <a:defRPr/>
              </a:pPr>
              <a:r>
                <a:rPr lang="en-US" altLang="en-US" sz="1950" b="1" dirty="0">
                  <a:solidFill>
                    <a:srgbClr val="FF0000"/>
                  </a:solidFill>
                  <a:latin typeface="Arial Narrow" panose="020B0606020202030204" pitchFamily="34" charset="0"/>
                </a:rPr>
                <a:t>Post Elimination Surveillance </a:t>
              </a:r>
              <a:endParaRPr lang="en-US" altLang="en-US" sz="1625" b="1" dirty="0">
                <a:solidFill>
                  <a:srgbClr val="FF0000"/>
                </a:solidFill>
                <a:latin typeface="Arial Narrow" panose="020B0606020202030204" pitchFamily="34" charset="0"/>
              </a:endParaRPr>
            </a:p>
            <a:p>
              <a:pPr eaLnBrk="1" hangingPunct="1">
                <a:spcBef>
                  <a:spcPct val="0"/>
                </a:spcBef>
                <a:defRPr/>
              </a:pPr>
              <a:endParaRPr lang="en-US" altLang="en-US" sz="1625" b="1" dirty="0">
                <a:solidFill>
                  <a:srgbClr val="FF0000"/>
                </a:solidFill>
                <a:latin typeface="Arial Narrow" panose="020B0606020202030204" pitchFamily="34" charset="0"/>
              </a:endParaRPr>
            </a:p>
            <a:p>
              <a:pPr eaLnBrk="1" hangingPunct="1">
                <a:spcBef>
                  <a:spcPct val="0"/>
                </a:spcBef>
                <a:defRPr/>
              </a:pPr>
              <a:endParaRPr lang="en-US" altLang="en-US" sz="1625" b="1" dirty="0">
                <a:latin typeface="Arial Narrow" panose="020B0606020202030204" pitchFamily="34" charset="0"/>
              </a:endParaRPr>
            </a:p>
            <a:p>
              <a:pPr lvl="1" eaLnBrk="1" hangingPunct="1">
                <a:spcBef>
                  <a:spcPct val="0"/>
                </a:spcBef>
                <a:defRPr/>
              </a:pPr>
              <a:endParaRPr lang="en-US" altLang="en-US" sz="1463" b="1" dirty="0">
                <a:solidFill>
                  <a:srgbClr val="17375E"/>
                </a:solidFill>
                <a:latin typeface="Arial Narrow" panose="020B0606020202030204" pitchFamily="34" charset="0"/>
              </a:endParaRPr>
            </a:p>
            <a:p>
              <a:pPr lvl="1" eaLnBrk="1" hangingPunct="1">
                <a:spcBef>
                  <a:spcPct val="0"/>
                </a:spcBef>
                <a:buFontTx/>
                <a:buNone/>
                <a:defRPr/>
              </a:pPr>
              <a:endParaRPr lang="en-US" altLang="en-US" sz="1463" b="1" dirty="0">
                <a:solidFill>
                  <a:srgbClr val="17375E"/>
                </a:solidFill>
                <a:latin typeface="Arial Narrow" panose="020B0606020202030204" pitchFamily="34" charset="0"/>
              </a:endParaRPr>
            </a:p>
          </p:txBody>
        </p:sp>
        <p:pic>
          <p:nvPicPr>
            <p:cNvPr id="17" name="Graphic 9" descr="Children with solid fill">
              <a:extLst>
                <a:ext uri="{FF2B5EF4-FFF2-40B4-BE49-F238E27FC236}">
                  <a16:creationId xmlns:a16="http://schemas.microsoft.com/office/drawing/2014/main" id="{ED7A217F-424D-B8B1-64DF-678AD5E1938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8591" y="4405412"/>
              <a:ext cx="7429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08122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8CEC511-E9FE-65D5-36C8-689353B32918}"/>
              </a:ext>
            </a:extLst>
          </p:cNvPr>
          <p:cNvPicPr>
            <a:picLocks noChangeAspect="1"/>
          </p:cNvPicPr>
          <p:nvPr/>
        </p:nvPicPr>
        <p:blipFill>
          <a:blip r:embed="rId2"/>
          <a:stretch>
            <a:fillRect/>
          </a:stretch>
        </p:blipFill>
        <p:spPr>
          <a:xfrm>
            <a:off x="3706005" y="5501682"/>
            <a:ext cx="3542258" cy="463657"/>
          </a:xfrm>
          <a:prstGeom prst="rect">
            <a:avLst/>
          </a:prstGeom>
        </p:spPr>
      </p:pic>
      <p:sp>
        <p:nvSpPr>
          <p:cNvPr id="2" name="Title 1">
            <a:extLst>
              <a:ext uri="{FF2B5EF4-FFF2-40B4-BE49-F238E27FC236}">
                <a16:creationId xmlns:a16="http://schemas.microsoft.com/office/drawing/2014/main" id="{1FF0B416-D6EB-4702-BC57-D84B7067AAD0}"/>
              </a:ext>
            </a:extLst>
          </p:cNvPr>
          <p:cNvSpPr>
            <a:spLocks noGrp="1"/>
          </p:cNvSpPr>
          <p:nvPr>
            <p:ph type="title"/>
          </p:nvPr>
        </p:nvSpPr>
        <p:spPr>
          <a:xfrm>
            <a:off x="704960" y="499045"/>
            <a:ext cx="8512424" cy="731250"/>
          </a:xfrm>
        </p:spPr>
        <p:txBody>
          <a:bodyPr>
            <a:noAutofit/>
          </a:bodyPr>
          <a:lstStyle/>
          <a:p>
            <a:r>
              <a:rPr lang="en-GB" sz="2925" b="1" dirty="0">
                <a:solidFill>
                  <a:srgbClr val="FF0000"/>
                </a:solidFill>
                <a:latin typeface="+mn-lt"/>
              </a:rPr>
              <a:t>1. Leprosy Elimination Framework</a:t>
            </a:r>
            <a:br>
              <a:rPr lang="en-GB" sz="2925" dirty="0">
                <a:solidFill>
                  <a:srgbClr val="FF0000"/>
                </a:solidFill>
                <a:latin typeface="+mn-lt"/>
              </a:rPr>
            </a:br>
            <a:endParaRPr lang="en-GB" sz="2925" dirty="0">
              <a:solidFill>
                <a:srgbClr val="FF0000"/>
              </a:solidFill>
              <a:latin typeface="+mn-lt"/>
            </a:endParaRPr>
          </a:p>
        </p:txBody>
      </p:sp>
      <p:sp>
        <p:nvSpPr>
          <p:cNvPr id="3" name="Slide Number Placeholder 2">
            <a:extLst>
              <a:ext uri="{FF2B5EF4-FFF2-40B4-BE49-F238E27FC236}">
                <a16:creationId xmlns:a16="http://schemas.microsoft.com/office/drawing/2014/main" id="{C78E9DF3-8659-4392-AC03-A435D4A27459}"/>
              </a:ext>
            </a:extLst>
          </p:cNvPr>
          <p:cNvSpPr>
            <a:spLocks noGrp="1"/>
          </p:cNvSpPr>
          <p:nvPr>
            <p:ph type="sldNum" sz="quarter" idx="12"/>
          </p:nvPr>
        </p:nvSpPr>
        <p:spPr/>
        <p:txBody>
          <a:bodyPr/>
          <a:lstStyle/>
          <a:p>
            <a:pPr defTabSz="371475">
              <a:defRPr/>
            </a:pPr>
            <a:fld id="{FADDEC2A-55E8-4573-A0D7-9A3AC2F1A489}" type="slidenum">
              <a:rPr lang="en-US" sz="813">
                <a:solidFill>
                  <a:prstClr val="black"/>
                </a:solidFill>
                <a:latin typeface="Calibri" panose="020F0502020204030204"/>
              </a:rPr>
              <a:pPr defTabSz="371475">
                <a:defRPr/>
              </a:pPr>
              <a:t>5</a:t>
            </a:fld>
            <a:endParaRPr lang="en-US" sz="813">
              <a:solidFill>
                <a:prstClr val="black"/>
              </a:solidFill>
              <a:latin typeface="Calibri" panose="020F0502020204030204"/>
            </a:endParaRPr>
          </a:p>
        </p:txBody>
      </p:sp>
      <p:graphicFrame>
        <p:nvGraphicFramePr>
          <p:cNvPr id="5" name="Table 5">
            <a:extLst>
              <a:ext uri="{FF2B5EF4-FFF2-40B4-BE49-F238E27FC236}">
                <a16:creationId xmlns:a16="http://schemas.microsoft.com/office/drawing/2014/main" id="{F8D8A95D-8C2C-4A86-8B6A-D3FBEAAFAA7E}"/>
              </a:ext>
            </a:extLst>
          </p:cNvPr>
          <p:cNvGraphicFramePr>
            <a:graphicFrameLocks noGrp="1"/>
          </p:cNvGraphicFramePr>
          <p:nvPr/>
        </p:nvGraphicFramePr>
        <p:xfrm>
          <a:off x="429110" y="3092703"/>
          <a:ext cx="8658964" cy="2311005"/>
        </p:xfrm>
        <a:graphic>
          <a:graphicData uri="http://schemas.openxmlformats.org/drawingml/2006/table">
            <a:tbl>
              <a:tblPr firstRow="1" bandRow="1">
                <a:tableStyleId>{5C22544A-7EE6-4342-B048-85BDC9FD1C3A}</a:tableStyleId>
              </a:tblPr>
              <a:tblGrid>
                <a:gridCol w="1140877">
                  <a:extLst>
                    <a:ext uri="{9D8B030D-6E8A-4147-A177-3AD203B41FA5}">
                      <a16:colId xmlns:a16="http://schemas.microsoft.com/office/drawing/2014/main" val="3188587308"/>
                    </a:ext>
                  </a:extLst>
                </a:gridCol>
                <a:gridCol w="2076981">
                  <a:extLst>
                    <a:ext uri="{9D8B030D-6E8A-4147-A177-3AD203B41FA5}">
                      <a16:colId xmlns:a16="http://schemas.microsoft.com/office/drawing/2014/main" val="764614676"/>
                    </a:ext>
                  </a:extLst>
                </a:gridCol>
                <a:gridCol w="1836140">
                  <a:extLst>
                    <a:ext uri="{9D8B030D-6E8A-4147-A177-3AD203B41FA5}">
                      <a16:colId xmlns:a16="http://schemas.microsoft.com/office/drawing/2014/main" val="3487051802"/>
                    </a:ext>
                  </a:extLst>
                </a:gridCol>
                <a:gridCol w="1748298">
                  <a:extLst>
                    <a:ext uri="{9D8B030D-6E8A-4147-A177-3AD203B41FA5}">
                      <a16:colId xmlns:a16="http://schemas.microsoft.com/office/drawing/2014/main" val="3819473805"/>
                    </a:ext>
                  </a:extLst>
                </a:gridCol>
                <a:gridCol w="1856668">
                  <a:extLst>
                    <a:ext uri="{9D8B030D-6E8A-4147-A177-3AD203B41FA5}">
                      <a16:colId xmlns:a16="http://schemas.microsoft.com/office/drawing/2014/main" val="1782417013"/>
                    </a:ext>
                  </a:extLst>
                </a:gridCol>
              </a:tblGrid>
              <a:tr h="668655">
                <a:tc>
                  <a:txBody>
                    <a:bodyPr/>
                    <a:lstStyle/>
                    <a:p>
                      <a:endParaRPr lang="en-GB" sz="1500" dirty="0">
                        <a:solidFill>
                          <a:schemeClr val="bg1"/>
                        </a:solidFill>
                      </a:endParaRPr>
                    </a:p>
                  </a:txBody>
                  <a:tcPr marL="74295" marR="74295" marT="37148" marB="37148">
                    <a:noFill/>
                  </a:tcPr>
                </a:tc>
                <a:tc>
                  <a:txBody>
                    <a:bodyPr/>
                    <a:lstStyle/>
                    <a:p>
                      <a:pPr algn="ctr"/>
                      <a:r>
                        <a:rPr lang="en-GB" sz="2000" dirty="0"/>
                        <a:t>Phase 1</a:t>
                      </a:r>
                    </a:p>
                  </a:txBody>
                  <a:tcPr marL="74295" marR="74295" marT="37148" marB="37148" anchor="ctr">
                    <a:solidFill>
                      <a:srgbClr val="BC002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kern="1200" dirty="0">
                          <a:solidFill>
                            <a:schemeClr val="lt1"/>
                          </a:solidFill>
                          <a:latin typeface="+mn-lt"/>
                          <a:ea typeface="+mn-ea"/>
                          <a:cs typeface="+mn-cs"/>
                        </a:rPr>
                        <a:t>Phase 2</a:t>
                      </a:r>
                    </a:p>
                  </a:txBody>
                  <a:tcPr marL="74295" marR="74295" marT="37148" marB="37148" anchor="ctr">
                    <a:solidFill>
                      <a:srgbClr val="F29000"/>
                    </a:solidFill>
                  </a:tcPr>
                </a:tc>
                <a:tc>
                  <a:txBody>
                    <a:bodyPr/>
                    <a:lstStyle/>
                    <a:p>
                      <a:pPr algn="ctr"/>
                      <a:r>
                        <a:rPr lang="en-GB" sz="2000" dirty="0"/>
                        <a:t>Phase 3</a:t>
                      </a:r>
                    </a:p>
                  </a:txBody>
                  <a:tcPr marL="74295" marR="74295" marT="37148" marB="37148" anchor="ctr">
                    <a:solidFill>
                      <a:schemeClr val="accent5">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chemeClr val="bg1"/>
                          </a:solidFill>
                        </a:rPr>
                        <a:t>Non-endemic status</a:t>
                      </a:r>
                    </a:p>
                  </a:txBody>
                  <a:tcPr marL="74295" marR="74295" marT="37148" marB="37148">
                    <a:solidFill>
                      <a:schemeClr val="accent5">
                        <a:lumMod val="50000"/>
                      </a:schemeClr>
                    </a:solidFill>
                  </a:tcPr>
                </a:tc>
                <a:extLst>
                  <a:ext uri="{0D108BD9-81ED-4DB2-BD59-A6C34878D82A}">
                    <a16:rowId xmlns:a16="http://schemas.microsoft.com/office/drawing/2014/main" val="193802122"/>
                  </a:ext>
                </a:extLst>
              </a:tr>
              <a:tr h="760333">
                <a:tc>
                  <a:txBody>
                    <a:bodyPr/>
                    <a:lstStyle/>
                    <a:p>
                      <a:r>
                        <a:rPr lang="en-GB" sz="1300" dirty="0"/>
                        <a:t>Description</a:t>
                      </a:r>
                    </a:p>
                  </a:txBody>
                  <a:tcPr marL="74295" marR="74295" marT="37148" marB="37148">
                    <a:solidFill>
                      <a:srgbClr val="FFEFEF"/>
                    </a:solidFill>
                  </a:tcPr>
                </a:tc>
                <a:tc>
                  <a:txBody>
                    <a:bodyPr/>
                    <a:lstStyle/>
                    <a:p>
                      <a:pPr algn="ctr"/>
                      <a:r>
                        <a:rPr lang="en-GB" sz="1300" dirty="0">
                          <a:solidFill>
                            <a:schemeClr val="bg1"/>
                          </a:solidFill>
                        </a:rPr>
                        <a:t>Until interruption of transmission</a:t>
                      </a:r>
                    </a:p>
                  </a:txBody>
                  <a:tcPr marL="74295" marR="74295" marT="37148" marB="37148">
                    <a:solidFill>
                      <a:srgbClr val="DA0000"/>
                    </a:solidFill>
                  </a:tcPr>
                </a:tc>
                <a:tc>
                  <a:txBody>
                    <a:bodyPr/>
                    <a:lstStyle/>
                    <a:p>
                      <a:pPr algn="ctr"/>
                      <a:r>
                        <a:rPr lang="en-GB" sz="1300" dirty="0"/>
                        <a:t>Interruption of transmission until elimination of disease</a:t>
                      </a:r>
                    </a:p>
                  </a:txBody>
                  <a:tcPr marL="74295" marR="74295" marT="37148" marB="37148">
                    <a:solidFill>
                      <a:schemeClr val="accent1">
                        <a:lumMod val="40000"/>
                        <a:lumOff val="60000"/>
                      </a:schemeClr>
                    </a:solidFill>
                  </a:tcPr>
                </a:tc>
                <a:tc>
                  <a:txBody>
                    <a:bodyPr/>
                    <a:lstStyle/>
                    <a:p>
                      <a:pPr algn="ctr"/>
                      <a:r>
                        <a:rPr lang="en-GB" sz="1300" dirty="0">
                          <a:solidFill>
                            <a:schemeClr val="tx1"/>
                          </a:solidFill>
                        </a:rPr>
                        <a:t>Post-elimination surveillance</a:t>
                      </a:r>
                    </a:p>
                  </a:txBody>
                  <a:tcPr marL="74295" marR="74295" marT="37148" marB="37148">
                    <a:solidFill>
                      <a:schemeClr val="accent5">
                        <a:lumMod val="40000"/>
                        <a:lumOff val="60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dirty="0">
                          <a:solidFill>
                            <a:schemeClr val="tx1"/>
                          </a:solidFill>
                        </a:rPr>
                        <a:t>Leprosy is not normally present in the area or country. Sporadic cases may occur.</a:t>
                      </a:r>
                    </a:p>
                  </a:txBody>
                  <a:tcPr marL="74295" marR="74295" marT="37148" marB="37148">
                    <a:solidFill>
                      <a:srgbClr val="8CC068"/>
                    </a:solidFill>
                  </a:tcPr>
                </a:tc>
                <a:extLst>
                  <a:ext uri="{0D108BD9-81ED-4DB2-BD59-A6C34878D82A}">
                    <a16:rowId xmlns:a16="http://schemas.microsoft.com/office/drawing/2014/main" val="2293716161"/>
                  </a:ext>
                </a:extLst>
              </a:tr>
              <a:tr h="866775">
                <a:tc>
                  <a:txBody>
                    <a:bodyPr/>
                    <a:lstStyle/>
                    <a:p>
                      <a:r>
                        <a:rPr lang="en-GB" sz="1300" dirty="0"/>
                        <a:t>Milestone to move to next phase</a:t>
                      </a:r>
                    </a:p>
                  </a:txBody>
                  <a:tcPr marL="74295" marR="74295" marT="37148" marB="37148">
                    <a:solidFill>
                      <a:srgbClr val="FFEFEF"/>
                    </a:solidFill>
                  </a:tcPr>
                </a:tc>
                <a:tc>
                  <a:txBody>
                    <a:bodyPr/>
                    <a:lstStyle/>
                    <a:p>
                      <a:pPr algn="ctr"/>
                      <a:r>
                        <a:rPr lang="en-US" sz="1300" dirty="0">
                          <a:solidFill>
                            <a:schemeClr val="bg1"/>
                          </a:solidFill>
                        </a:rPr>
                        <a:t>No new autochthonous cases among children for at least 5 consecutive years</a:t>
                      </a:r>
                      <a:endParaRPr lang="en-GB" sz="1300" dirty="0">
                        <a:solidFill>
                          <a:schemeClr val="bg1"/>
                        </a:solidFill>
                      </a:endParaRPr>
                    </a:p>
                  </a:txBody>
                  <a:tcPr marL="74295" marR="74295" marT="37148" marB="37148">
                    <a:solidFill>
                      <a:srgbClr val="DA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dirty="0"/>
                        <a:t>No new autochthonous cases for at least 3 consecutive years (and no child cases in 5 </a:t>
                      </a:r>
                      <a:r>
                        <a:rPr lang="en-US" sz="1300"/>
                        <a:t>years)</a:t>
                      </a:r>
                      <a:endParaRPr lang="en-GB" sz="1300" dirty="0"/>
                    </a:p>
                  </a:txBody>
                  <a:tcPr marL="74295" marR="74295" marT="37148" marB="37148">
                    <a:solidFill>
                      <a:schemeClr val="accent1">
                        <a:lumMod val="40000"/>
                        <a:lumOff val="60000"/>
                      </a:schemeClr>
                    </a:solidFill>
                  </a:tcPr>
                </a:tc>
                <a:tc>
                  <a:txBody>
                    <a:bodyPr/>
                    <a:lstStyle/>
                    <a:p>
                      <a:pPr algn="ctr"/>
                      <a:r>
                        <a:rPr lang="en-US" sz="1300" dirty="0"/>
                        <a:t>No or only sporadic autochthonous cases for a period of ≥ 10 years</a:t>
                      </a:r>
                    </a:p>
                  </a:txBody>
                  <a:tcPr marL="74295" marR="74295" marT="37148" marB="37148">
                    <a:solidFill>
                      <a:schemeClr val="accent5">
                        <a:lumMod val="40000"/>
                        <a:lumOff val="60000"/>
                      </a:schemeClr>
                    </a:solidFill>
                  </a:tcPr>
                </a:tc>
                <a:tc vMerge="1">
                  <a:txBody>
                    <a:bodyPr/>
                    <a:lstStyle/>
                    <a:p>
                      <a:endParaRPr lang="en-US" sz="1600" dirty="0"/>
                    </a:p>
                  </a:txBody>
                  <a:tcPr>
                    <a:solidFill>
                      <a:srgbClr val="8CC068"/>
                    </a:solidFill>
                  </a:tcPr>
                </a:tc>
                <a:extLst>
                  <a:ext uri="{0D108BD9-81ED-4DB2-BD59-A6C34878D82A}">
                    <a16:rowId xmlns:a16="http://schemas.microsoft.com/office/drawing/2014/main" val="2280127061"/>
                  </a:ext>
                </a:extLst>
              </a:tr>
            </a:tbl>
          </a:graphicData>
        </a:graphic>
      </p:graphicFrame>
      <p:grpSp>
        <p:nvGrpSpPr>
          <p:cNvPr id="12" name="Group 11">
            <a:extLst>
              <a:ext uri="{FF2B5EF4-FFF2-40B4-BE49-F238E27FC236}">
                <a16:creationId xmlns:a16="http://schemas.microsoft.com/office/drawing/2014/main" id="{BE099FCC-7002-4C78-B197-B7773ACEF254}"/>
              </a:ext>
            </a:extLst>
          </p:cNvPr>
          <p:cNvGrpSpPr/>
          <p:nvPr/>
        </p:nvGrpSpPr>
        <p:grpSpPr>
          <a:xfrm>
            <a:off x="3747279" y="5458195"/>
            <a:ext cx="3750387" cy="1247282"/>
            <a:chOff x="4626674" y="6165303"/>
            <a:chExt cx="4615860" cy="1535117"/>
          </a:xfrm>
        </p:grpSpPr>
        <p:sp>
          <p:nvSpPr>
            <p:cNvPr id="13" name="Arrow: Up 12">
              <a:extLst>
                <a:ext uri="{FF2B5EF4-FFF2-40B4-BE49-F238E27FC236}">
                  <a16:creationId xmlns:a16="http://schemas.microsoft.com/office/drawing/2014/main" id="{8B15A9A1-B6FC-4A43-9924-D0CFA345779D}"/>
                </a:ext>
              </a:extLst>
            </p:cNvPr>
            <p:cNvSpPr/>
            <p:nvPr/>
          </p:nvSpPr>
          <p:spPr bwMode="gray">
            <a:xfrm>
              <a:off x="6420036" y="6165303"/>
              <a:ext cx="612068" cy="919563"/>
            </a:xfrm>
            <a:prstGeom prst="upArrow">
              <a:avLst/>
            </a:prstGeom>
            <a:solidFill>
              <a:srgbClr val="C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dirty="0" err="1">
                <a:solidFill>
                  <a:prstClr val="white"/>
                </a:solidFill>
                <a:latin typeface="Calibri" panose="020F0502020204030204"/>
              </a:endParaRPr>
            </a:p>
          </p:txBody>
        </p:sp>
        <p:sp>
          <p:nvSpPr>
            <p:cNvPr id="14" name="TextBox 13">
              <a:extLst>
                <a:ext uri="{FF2B5EF4-FFF2-40B4-BE49-F238E27FC236}">
                  <a16:creationId xmlns:a16="http://schemas.microsoft.com/office/drawing/2014/main" id="{2A7B3F6D-2489-4410-AB37-553FA117BAFA}"/>
                </a:ext>
              </a:extLst>
            </p:cNvPr>
            <p:cNvSpPr txBox="1"/>
            <p:nvPr/>
          </p:nvSpPr>
          <p:spPr bwMode="gray">
            <a:xfrm>
              <a:off x="4626674" y="7084867"/>
              <a:ext cx="4615860" cy="615553"/>
            </a:xfrm>
            <a:prstGeom prst="rect">
              <a:avLst/>
            </a:prstGeom>
            <a:noFill/>
          </p:spPr>
          <p:txBody>
            <a:bodyPr wrap="none" lIns="0" tIns="0" rIns="0" bIns="0" rtlCol="0">
              <a:spAutoFit/>
            </a:bodyPr>
            <a:lstStyle/>
            <a:p>
              <a:pPr algn="ctr" defTabSz="371475">
                <a:defRPr/>
              </a:pPr>
              <a:r>
                <a:rPr lang="en-GB" sz="1625" dirty="0">
                  <a:solidFill>
                    <a:prstClr val="black"/>
                  </a:solidFill>
                  <a:latin typeface="Calibri" panose="020F0502020204030204"/>
                </a:rPr>
                <a:t>Verification of elimination of leprosy disease</a:t>
              </a:r>
            </a:p>
            <a:p>
              <a:pPr algn="ctr" defTabSz="371475">
                <a:defRPr/>
              </a:pPr>
              <a:r>
                <a:rPr lang="en-GB" sz="1625" dirty="0">
                  <a:solidFill>
                    <a:prstClr val="black"/>
                  </a:solidFill>
                  <a:latin typeface="Calibri" panose="020F0502020204030204"/>
                </a:rPr>
                <a:t>(sub-national level upwards)</a:t>
              </a:r>
            </a:p>
          </p:txBody>
        </p:sp>
      </p:grpSp>
      <p:grpSp>
        <p:nvGrpSpPr>
          <p:cNvPr id="6" name="Group 5">
            <a:extLst>
              <a:ext uri="{FF2B5EF4-FFF2-40B4-BE49-F238E27FC236}">
                <a16:creationId xmlns:a16="http://schemas.microsoft.com/office/drawing/2014/main" id="{FF37B9F5-7B86-4C2A-B712-8E59C8B51853}"/>
              </a:ext>
            </a:extLst>
          </p:cNvPr>
          <p:cNvGrpSpPr/>
          <p:nvPr/>
        </p:nvGrpSpPr>
        <p:grpSpPr>
          <a:xfrm>
            <a:off x="1602386" y="2084609"/>
            <a:ext cx="5645877" cy="1170000"/>
            <a:chOff x="624356" y="1016732"/>
            <a:chExt cx="10895335" cy="1440000"/>
          </a:xfrm>
          <a:gradFill flip="none" rotWithShape="1">
            <a:gsLst>
              <a:gs pos="0">
                <a:srgbClr val="C00000"/>
              </a:gs>
              <a:gs pos="62000">
                <a:schemeClr val="accent1">
                  <a:lumMod val="45000"/>
                  <a:lumOff val="55000"/>
                </a:schemeClr>
              </a:gs>
              <a:gs pos="79000">
                <a:srgbClr val="92D050"/>
              </a:gs>
              <a:gs pos="100000">
                <a:srgbClr val="8CC068"/>
              </a:gs>
            </a:gsLst>
            <a:lin ang="0" scaled="1"/>
            <a:tileRect/>
          </a:gradFill>
        </p:grpSpPr>
        <p:sp>
          <p:nvSpPr>
            <p:cNvPr id="7" name="Right Arrow 6">
              <a:extLst>
                <a:ext uri="{FF2B5EF4-FFF2-40B4-BE49-F238E27FC236}">
                  <a16:creationId xmlns:a16="http://schemas.microsoft.com/office/drawing/2014/main" id="{89B9E0B5-393E-4D50-AC08-2F00A5213042}"/>
                </a:ext>
              </a:extLst>
            </p:cNvPr>
            <p:cNvSpPr/>
            <p:nvPr/>
          </p:nvSpPr>
          <p:spPr>
            <a:xfrm>
              <a:off x="624356" y="1016732"/>
              <a:ext cx="10895335" cy="1440000"/>
            </a:xfrm>
            <a:prstGeom prst="rightArrow">
              <a:avLst>
                <a:gd name="adj1" fmla="val 70122"/>
                <a:gd name="adj2" fmla="val 2184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defTabSz="371475">
                <a:defRPr/>
              </a:pPr>
              <a:r>
                <a:rPr lang="en-GB" sz="894" dirty="0">
                  <a:solidFill>
                    <a:prstClr val="white"/>
                  </a:solidFill>
                  <a:latin typeface="Calibri Light" panose="020F0302020204030204"/>
                </a:rPr>
                <a:t>    </a:t>
              </a:r>
              <a:endParaRPr lang="en-GB" sz="894" b="1" dirty="0">
                <a:solidFill>
                  <a:prstClr val="white"/>
                </a:solidFill>
                <a:latin typeface="Calibri Light" panose="020F0302020204030204"/>
              </a:endParaRPr>
            </a:p>
          </p:txBody>
        </p:sp>
        <p:sp>
          <p:nvSpPr>
            <p:cNvPr id="8" name="Rectangle 7">
              <a:extLst>
                <a:ext uri="{FF2B5EF4-FFF2-40B4-BE49-F238E27FC236}">
                  <a16:creationId xmlns:a16="http://schemas.microsoft.com/office/drawing/2014/main" id="{D86F9324-446F-4FDB-92FE-8ECFE8014446}"/>
                </a:ext>
              </a:extLst>
            </p:cNvPr>
            <p:cNvSpPr/>
            <p:nvPr/>
          </p:nvSpPr>
          <p:spPr>
            <a:xfrm>
              <a:off x="2060153" y="1448620"/>
              <a:ext cx="7605013" cy="576064"/>
            </a:xfrm>
            <a:prstGeom prst="rect">
              <a:avLst/>
            </a:prstGeom>
            <a:solidFill>
              <a:schemeClr val="accent1">
                <a:lumMod val="20000"/>
                <a:lumOff val="80000"/>
              </a:schemeClr>
            </a:solidFill>
            <a:ln w="19050">
              <a:gradFill flip="none" rotWithShape="1">
                <a:gsLst>
                  <a:gs pos="0">
                    <a:srgbClr val="C00000"/>
                  </a:gs>
                  <a:gs pos="74000">
                    <a:schemeClr val="accent1">
                      <a:lumMod val="45000"/>
                      <a:lumOff val="55000"/>
                    </a:schemeClr>
                  </a:gs>
                  <a:gs pos="83000">
                    <a:schemeClr val="accent1">
                      <a:lumMod val="45000"/>
                      <a:lumOff val="55000"/>
                    </a:schemeClr>
                  </a:gs>
                  <a:gs pos="100000">
                    <a:srgbClr val="8CC068"/>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r>
                <a:rPr lang="en-GB" sz="2600" b="1" dirty="0">
                  <a:solidFill>
                    <a:prstClr val="black"/>
                  </a:solidFill>
                  <a:latin typeface="Calibri" panose="020F0502020204030204"/>
                </a:rPr>
                <a:t>Elimination of leprosy</a:t>
              </a:r>
              <a:endParaRPr lang="en-GB" sz="894" b="1" dirty="0">
                <a:solidFill>
                  <a:prstClr val="black"/>
                </a:solidFill>
                <a:latin typeface="Calibri" panose="020F0502020204030204"/>
              </a:endParaRPr>
            </a:p>
          </p:txBody>
        </p:sp>
      </p:grpSp>
      <p:pic>
        <p:nvPicPr>
          <p:cNvPr id="4" name="Picture 3">
            <a:extLst>
              <a:ext uri="{FF2B5EF4-FFF2-40B4-BE49-F238E27FC236}">
                <a16:creationId xmlns:a16="http://schemas.microsoft.com/office/drawing/2014/main" id="{025C8BB3-92D5-9A51-991C-3A316964B8E2}"/>
              </a:ext>
            </a:extLst>
          </p:cNvPr>
          <p:cNvPicPr>
            <a:picLocks noChangeAspect="1"/>
          </p:cNvPicPr>
          <p:nvPr/>
        </p:nvPicPr>
        <p:blipFill>
          <a:blip r:embed="rId3"/>
          <a:stretch>
            <a:fillRect/>
          </a:stretch>
        </p:blipFill>
        <p:spPr>
          <a:xfrm>
            <a:off x="1602386" y="5546080"/>
            <a:ext cx="2103619" cy="430948"/>
          </a:xfrm>
          <a:prstGeom prst="rect">
            <a:avLst/>
          </a:prstGeom>
        </p:spPr>
      </p:pic>
      <p:sp>
        <p:nvSpPr>
          <p:cNvPr id="9" name="TextBox 8">
            <a:extLst>
              <a:ext uri="{FF2B5EF4-FFF2-40B4-BE49-F238E27FC236}">
                <a16:creationId xmlns:a16="http://schemas.microsoft.com/office/drawing/2014/main" id="{0D340603-3832-48AE-BFF2-4225676F3B65}"/>
              </a:ext>
            </a:extLst>
          </p:cNvPr>
          <p:cNvSpPr txBox="1"/>
          <p:nvPr/>
        </p:nvSpPr>
        <p:spPr>
          <a:xfrm>
            <a:off x="1980324" y="5601384"/>
            <a:ext cx="1331119" cy="317459"/>
          </a:xfrm>
          <a:prstGeom prst="rect">
            <a:avLst/>
          </a:prstGeom>
          <a:noFill/>
        </p:spPr>
        <p:txBody>
          <a:bodyPr wrap="square" rtlCol="0">
            <a:spAutoFit/>
          </a:bodyPr>
          <a:lstStyle/>
          <a:p>
            <a:r>
              <a:rPr lang="en-US" sz="1463" dirty="0">
                <a:solidFill>
                  <a:schemeClr val="bg1"/>
                </a:solidFill>
              </a:rPr>
              <a:t>High Endemic</a:t>
            </a:r>
          </a:p>
        </p:txBody>
      </p:sp>
      <p:pic>
        <p:nvPicPr>
          <p:cNvPr id="11" name="Picture 10">
            <a:extLst>
              <a:ext uri="{FF2B5EF4-FFF2-40B4-BE49-F238E27FC236}">
                <a16:creationId xmlns:a16="http://schemas.microsoft.com/office/drawing/2014/main" id="{44C9001C-F5F5-B5E5-F397-9131D2810D44}"/>
              </a:ext>
            </a:extLst>
          </p:cNvPr>
          <p:cNvPicPr>
            <a:picLocks noChangeAspect="1"/>
          </p:cNvPicPr>
          <p:nvPr/>
        </p:nvPicPr>
        <p:blipFill>
          <a:blip r:embed="rId4"/>
          <a:stretch>
            <a:fillRect/>
          </a:stretch>
        </p:blipFill>
        <p:spPr>
          <a:xfrm>
            <a:off x="7320003" y="5501682"/>
            <a:ext cx="1783485" cy="500137"/>
          </a:xfrm>
          <a:prstGeom prst="rect">
            <a:avLst/>
          </a:prstGeom>
        </p:spPr>
      </p:pic>
      <p:sp>
        <p:nvSpPr>
          <p:cNvPr id="15" name="TextBox 14">
            <a:extLst>
              <a:ext uri="{FF2B5EF4-FFF2-40B4-BE49-F238E27FC236}">
                <a16:creationId xmlns:a16="http://schemas.microsoft.com/office/drawing/2014/main" id="{41351286-A714-13A3-11F6-4CCB472CA626}"/>
              </a:ext>
            </a:extLst>
          </p:cNvPr>
          <p:cNvSpPr txBox="1"/>
          <p:nvPr/>
        </p:nvSpPr>
        <p:spPr>
          <a:xfrm>
            <a:off x="7613283" y="5575174"/>
            <a:ext cx="1331119" cy="317459"/>
          </a:xfrm>
          <a:prstGeom prst="rect">
            <a:avLst/>
          </a:prstGeom>
          <a:noFill/>
        </p:spPr>
        <p:txBody>
          <a:bodyPr wrap="square" rtlCol="0">
            <a:spAutoFit/>
          </a:bodyPr>
          <a:lstStyle/>
          <a:p>
            <a:r>
              <a:rPr lang="en-US" sz="1463" dirty="0">
                <a:solidFill>
                  <a:schemeClr val="bg1"/>
                </a:solidFill>
              </a:rPr>
              <a:t>Non Endemic</a:t>
            </a:r>
          </a:p>
        </p:txBody>
      </p:sp>
      <p:sp>
        <p:nvSpPr>
          <p:cNvPr id="16" name="TextBox 15">
            <a:extLst>
              <a:ext uri="{FF2B5EF4-FFF2-40B4-BE49-F238E27FC236}">
                <a16:creationId xmlns:a16="http://schemas.microsoft.com/office/drawing/2014/main" id="{44C32CDB-5957-E453-FA86-D2E6BACEEF64}"/>
              </a:ext>
            </a:extLst>
          </p:cNvPr>
          <p:cNvSpPr txBox="1"/>
          <p:nvPr/>
        </p:nvSpPr>
        <p:spPr>
          <a:xfrm>
            <a:off x="5054267" y="5524157"/>
            <a:ext cx="1331119" cy="317459"/>
          </a:xfrm>
          <a:prstGeom prst="rect">
            <a:avLst/>
          </a:prstGeom>
          <a:noFill/>
        </p:spPr>
        <p:txBody>
          <a:bodyPr wrap="square" rtlCol="0">
            <a:spAutoFit/>
          </a:bodyPr>
          <a:lstStyle/>
          <a:p>
            <a:r>
              <a:rPr lang="en-US" sz="1463" dirty="0">
                <a:solidFill>
                  <a:schemeClr val="bg1"/>
                </a:solidFill>
              </a:rPr>
              <a:t>Low Endemic</a:t>
            </a:r>
          </a:p>
        </p:txBody>
      </p:sp>
      <p:sp>
        <p:nvSpPr>
          <p:cNvPr id="17" name="Rectangle 16">
            <a:extLst>
              <a:ext uri="{FF2B5EF4-FFF2-40B4-BE49-F238E27FC236}">
                <a16:creationId xmlns:a16="http://schemas.microsoft.com/office/drawing/2014/main" id="{3EBC9312-75BE-62FC-4D7D-1ED9201FE53D}"/>
              </a:ext>
            </a:extLst>
          </p:cNvPr>
          <p:cNvSpPr/>
          <p:nvPr/>
        </p:nvSpPr>
        <p:spPr>
          <a:xfrm>
            <a:off x="483028" y="5546081"/>
            <a:ext cx="1078084" cy="43094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tx1"/>
                </a:solidFill>
              </a:rPr>
              <a:t>Endemicity</a:t>
            </a:r>
          </a:p>
        </p:txBody>
      </p:sp>
      <p:sp>
        <p:nvSpPr>
          <p:cNvPr id="18" name="TextBox 17">
            <a:extLst>
              <a:ext uri="{FF2B5EF4-FFF2-40B4-BE49-F238E27FC236}">
                <a16:creationId xmlns:a16="http://schemas.microsoft.com/office/drawing/2014/main" id="{0A30BF34-C1C7-0E11-7615-496E487AC1AB}"/>
              </a:ext>
            </a:extLst>
          </p:cNvPr>
          <p:cNvSpPr txBox="1"/>
          <p:nvPr/>
        </p:nvSpPr>
        <p:spPr>
          <a:xfrm>
            <a:off x="589850" y="732181"/>
            <a:ext cx="8820850" cy="1292662"/>
          </a:xfrm>
          <a:prstGeom prst="rect">
            <a:avLst/>
          </a:prstGeom>
          <a:noFill/>
        </p:spPr>
        <p:txBody>
          <a:bodyPr wrap="square" rtlCol="0">
            <a:spAutoFit/>
          </a:bodyPr>
          <a:lstStyle/>
          <a:p>
            <a:pPr algn="l"/>
            <a:endParaRPr lang="en-US" sz="1800" b="0" i="0" u="none" strike="noStrike" baseline="0" dirty="0">
              <a:solidFill>
                <a:srgbClr val="000000"/>
              </a:solidFill>
              <a:latin typeface="Zapf Humanist 601"/>
            </a:endParaRPr>
          </a:p>
          <a:p>
            <a:r>
              <a:rPr lang="en-US" sz="2000" b="0" i="0" u="none" strike="noStrike" baseline="0" dirty="0">
                <a:latin typeface="Zapf Humanist 601"/>
              </a:rPr>
              <a:t>The Leprosy Elimination Framework provides a systematic and standardized way of tracking country progress in their fight against leprosy. </a:t>
            </a:r>
            <a:endParaRPr lang="en-US" sz="2000" b="0" i="0" u="none" strike="noStrike" baseline="0" dirty="0">
              <a:solidFill>
                <a:srgbClr val="000000"/>
              </a:solidFill>
              <a:latin typeface="Zapf Humanist 601"/>
            </a:endParaRPr>
          </a:p>
          <a:p>
            <a:r>
              <a:rPr lang="en-US" sz="2000" b="0" i="0" u="none" strike="noStrike" baseline="0" dirty="0">
                <a:latin typeface="Zapf Humanist 601"/>
              </a:rPr>
              <a:t>Shows phases of elimination and the associated indicators and milestones. </a:t>
            </a:r>
            <a:endParaRPr lang="en-US" sz="2000" dirty="0"/>
          </a:p>
        </p:txBody>
      </p:sp>
    </p:spTree>
    <p:extLst>
      <p:ext uri="{BB962C8B-B14F-4D97-AF65-F5344CB8AC3E}">
        <p14:creationId xmlns:p14="http://schemas.microsoft.com/office/powerpoint/2010/main" val="123788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63E6D-D4C7-236F-A571-3F7F8E54925F}"/>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356A8866-EB8A-9281-4F0A-5C672D50BA9C}"/>
              </a:ext>
            </a:extLst>
          </p:cNvPr>
          <p:cNvSpPr>
            <a:spLocks noGrp="1"/>
          </p:cNvSpPr>
          <p:nvPr>
            <p:ph type="sldNum" sz="quarter" idx="12"/>
          </p:nvPr>
        </p:nvSpPr>
        <p:spPr/>
        <p:txBody>
          <a:bodyPr/>
          <a:lstStyle/>
          <a:p>
            <a:fld id="{E2DD847C-B32C-4C67-AE21-55E0BA831D38}" type="slidenum">
              <a:rPr lang="en-US" smtClean="0"/>
              <a:t>6</a:t>
            </a:fld>
            <a:endParaRPr lang="en-US"/>
          </a:p>
        </p:txBody>
      </p:sp>
      <p:pic>
        <p:nvPicPr>
          <p:cNvPr id="6" name="Picture 5">
            <a:extLst>
              <a:ext uri="{FF2B5EF4-FFF2-40B4-BE49-F238E27FC236}">
                <a16:creationId xmlns:a16="http://schemas.microsoft.com/office/drawing/2014/main" id="{ABC38235-FB3B-8B91-1687-B19A723ECDBA}"/>
              </a:ext>
            </a:extLst>
          </p:cNvPr>
          <p:cNvPicPr>
            <a:picLocks noChangeAspect="1"/>
          </p:cNvPicPr>
          <p:nvPr/>
        </p:nvPicPr>
        <p:blipFill>
          <a:blip r:embed="rId2"/>
          <a:stretch>
            <a:fillRect/>
          </a:stretch>
        </p:blipFill>
        <p:spPr>
          <a:xfrm>
            <a:off x="0" y="274638"/>
            <a:ext cx="9921945" cy="5572125"/>
          </a:xfrm>
          <a:prstGeom prst="rect">
            <a:avLst/>
          </a:prstGeom>
        </p:spPr>
      </p:pic>
    </p:spTree>
    <p:extLst>
      <p:ext uri="{BB962C8B-B14F-4D97-AF65-F5344CB8AC3E}">
        <p14:creationId xmlns:p14="http://schemas.microsoft.com/office/powerpoint/2010/main" val="1467966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2E667-9E99-4635-DA0F-B1E7FA9F7EC6}"/>
              </a:ext>
            </a:extLst>
          </p:cNvPr>
          <p:cNvSpPr>
            <a:spLocks noGrp="1"/>
          </p:cNvSpPr>
          <p:nvPr>
            <p:ph type="title"/>
          </p:nvPr>
        </p:nvSpPr>
        <p:spPr/>
        <p:txBody>
          <a:bodyPr>
            <a:normAutofit/>
          </a:bodyPr>
          <a:lstStyle/>
          <a:p>
            <a:r>
              <a:rPr lang="en-US" sz="3600" b="1" dirty="0">
                <a:solidFill>
                  <a:srgbClr val="FF0000"/>
                </a:solidFill>
                <a:latin typeface="+mn-lt"/>
              </a:rPr>
              <a:t>2. The Leprosy Elimination Monitoring Tool (</a:t>
            </a:r>
            <a:r>
              <a:rPr lang="en-US" sz="3600" b="1" dirty="0" err="1">
                <a:solidFill>
                  <a:srgbClr val="FF0000"/>
                </a:solidFill>
                <a:latin typeface="+mn-lt"/>
              </a:rPr>
              <a:t>LEMT</a:t>
            </a:r>
            <a:r>
              <a:rPr lang="en-US" sz="3600" b="1" dirty="0">
                <a:solidFill>
                  <a:srgbClr val="FF0000"/>
                </a:solidFill>
                <a:latin typeface="+mn-lt"/>
              </a:rPr>
              <a:t>)  on </a:t>
            </a:r>
            <a:r>
              <a:rPr lang="en-US" sz="3600" b="1" dirty="0" err="1">
                <a:solidFill>
                  <a:srgbClr val="FF0000"/>
                </a:solidFill>
                <a:latin typeface="+mn-lt"/>
              </a:rPr>
              <a:t>DHIS</a:t>
            </a:r>
            <a:r>
              <a:rPr lang="en-US" sz="3600" b="1" dirty="0">
                <a:solidFill>
                  <a:srgbClr val="FF0000"/>
                </a:solidFill>
                <a:latin typeface="+mn-lt"/>
              </a:rPr>
              <a:t> 2 available</a:t>
            </a:r>
          </a:p>
        </p:txBody>
      </p:sp>
      <p:sp>
        <p:nvSpPr>
          <p:cNvPr id="3" name="Date Placeholder 2">
            <a:extLst>
              <a:ext uri="{FF2B5EF4-FFF2-40B4-BE49-F238E27FC236}">
                <a16:creationId xmlns:a16="http://schemas.microsoft.com/office/drawing/2014/main" id="{CE89FDB9-7D23-DBBD-D60A-E61645BBB34C}"/>
              </a:ext>
            </a:extLst>
          </p:cNvPr>
          <p:cNvSpPr>
            <a:spLocks noGrp="1"/>
          </p:cNvSpPr>
          <p:nvPr>
            <p:ph type="dt" sz="half" idx="10"/>
          </p:nvPr>
        </p:nvSpPr>
        <p:spPr/>
        <p:txBody>
          <a:bodyPr/>
          <a:lstStyle/>
          <a:p>
            <a:fld id="{97CE0C10-3699-4E98-BAE9-C8E0044C328C}" type="datetime3">
              <a:rPr lang="en-US" smtClean="0"/>
              <a:t>27 April 2026</a:t>
            </a:fld>
            <a:endParaRPr lang="en-US"/>
          </a:p>
        </p:txBody>
      </p:sp>
      <p:sp>
        <p:nvSpPr>
          <p:cNvPr id="4" name="Slide Number Placeholder 3">
            <a:extLst>
              <a:ext uri="{FF2B5EF4-FFF2-40B4-BE49-F238E27FC236}">
                <a16:creationId xmlns:a16="http://schemas.microsoft.com/office/drawing/2014/main" id="{C4CCF6B6-F224-7754-4D67-4B1825E09266}"/>
              </a:ext>
            </a:extLst>
          </p:cNvPr>
          <p:cNvSpPr>
            <a:spLocks noGrp="1"/>
          </p:cNvSpPr>
          <p:nvPr>
            <p:ph type="sldNum" sz="quarter" idx="12"/>
          </p:nvPr>
        </p:nvSpPr>
        <p:spPr/>
        <p:txBody>
          <a:bodyPr/>
          <a:lstStyle/>
          <a:p>
            <a:fld id="{C5C45D00-3643-4458-896F-4BE7599D175B}" type="slidenum">
              <a:rPr lang="en-US" smtClean="0"/>
              <a:t>7</a:t>
            </a:fld>
            <a:endParaRPr lang="en-US"/>
          </a:p>
        </p:txBody>
      </p:sp>
      <p:sp>
        <p:nvSpPr>
          <p:cNvPr id="5" name="TextBox 4">
            <a:extLst>
              <a:ext uri="{FF2B5EF4-FFF2-40B4-BE49-F238E27FC236}">
                <a16:creationId xmlns:a16="http://schemas.microsoft.com/office/drawing/2014/main" id="{65F033E3-7715-DB5D-EA76-E13B0C008D75}"/>
              </a:ext>
            </a:extLst>
          </p:cNvPr>
          <p:cNvSpPr txBox="1"/>
          <p:nvPr/>
        </p:nvSpPr>
        <p:spPr>
          <a:xfrm>
            <a:off x="512481" y="1844824"/>
            <a:ext cx="6259761" cy="2923877"/>
          </a:xfrm>
          <a:prstGeom prst="rect">
            <a:avLst/>
          </a:prstGeom>
          <a:noFill/>
        </p:spPr>
        <p:txBody>
          <a:bodyPr wrap="square" rtlCol="0">
            <a:spAutoFit/>
          </a:bodyPr>
          <a:lstStyle/>
          <a:p>
            <a:pPr algn="l"/>
            <a:endParaRPr lang="en-US" sz="1600" b="0" i="0" u="none" strike="noStrike" baseline="0" dirty="0">
              <a:solidFill>
                <a:srgbClr val="000000"/>
              </a:solidFill>
              <a:latin typeface="Zapf Humanist 601"/>
            </a:endParaRPr>
          </a:p>
          <a:p>
            <a:pPr marL="457200" indent="-457200">
              <a:buFont typeface="Arial" panose="020B0604020202020204" pitchFamily="34" charset="0"/>
              <a:buChar char="•"/>
            </a:pPr>
            <a:r>
              <a:rPr lang="en-US" sz="2800" dirty="0">
                <a:latin typeface="Zapf Humanist 601"/>
              </a:rPr>
              <a:t>D</a:t>
            </a:r>
            <a:r>
              <a:rPr lang="en-US" sz="2800" b="0" i="0" u="none" strike="noStrike" baseline="0" dirty="0">
                <a:latin typeface="Zapf Humanist 601"/>
              </a:rPr>
              <a:t>eveloped based on the Leprosy Elimination Framework.</a:t>
            </a:r>
          </a:p>
          <a:p>
            <a:pPr marL="457200" indent="-457200">
              <a:buFont typeface="Arial" panose="020B0604020202020204" pitchFamily="34" charset="0"/>
              <a:buChar char="•"/>
            </a:pPr>
            <a:r>
              <a:rPr lang="en-US" sz="2800" b="0" i="0" u="none" strike="noStrike" baseline="0" dirty="0">
                <a:latin typeface="Zapf Humanist 601"/>
              </a:rPr>
              <a:t>Promotes a standard way to </a:t>
            </a:r>
            <a:r>
              <a:rPr lang="en-US" sz="2800" b="1" i="0" u="none" strike="noStrike" baseline="0" dirty="0">
                <a:latin typeface="Zapf Humanist 601"/>
              </a:rPr>
              <a:t>monitor progress towards interruption of transmission and eliminatio</a:t>
            </a:r>
            <a:r>
              <a:rPr lang="en-US" sz="2800" b="0" i="0" u="none" strike="noStrike" baseline="0" dirty="0">
                <a:latin typeface="Zapf Humanist 601"/>
              </a:rPr>
              <a:t>n of leprosy disease in detail</a:t>
            </a:r>
            <a:endParaRPr lang="en-US" sz="1600" dirty="0"/>
          </a:p>
        </p:txBody>
      </p:sp>
      <p:pic>
        <p:nvPicPr>
          <p:cNvPr id="7" name="Picture 6">
            <a:extLst>
              <a:ext uri="{FF2B5EF4-FFF2-40B4-BE49-F238E27FC236}">
                <a16:creationId xmlns:a16="http://schemas.microsoft.com/office/drawing/2014/main" id="{6E8A6E6B-D0B8-135E-19F3-EA4F5FFD13A6}"/>
              </a:ext>
            </a:extLst>
          </p:cNvPr>
          <p:cNvPicPr>
            <a:picLocks noChangeAspect="1"/>
          </p:cNvPicPr>
          <p:nvPr/>
        </p:nvPicPr>
        <p:blipFill>
          <a:blip r:embed="rId2"/>
          <a:stretch>
            <a:fillRect/>
          </a:stretch>
        </p:blipFill>
        <p:spPr>
          <a:xfrm>
            <a:off x="7113240" y="1268760"/>
            <a:ext cx="2673301" cy="1487089"/>
          </a:xfrm>
          <a:prstGeom prst="rect">
            <a:avLst/>
          </a:prstGeom>
        </p:spPr>
      </p:pic>
      <p:sp>
        <p:nvSpPr>
          <p:cNvPr id="9" name="TextBox 8">
            <a:extLst>
              <a:ext uri="{FF2B5EF4-FFF2-40B4-BE49-F238E27FC236}">
                <a16:creationId xmlns:a16="http://schemas.microsoft.com/office/drawing/2014/main" id="{A69C9484-32D1-ED4B-2976-C9417D4DEA2F}"/>
              </a:ext>
            </a:extLst>
          </p:cNvPr>
          <p:cNvSpPr txBox="1"/>
          <p:nvPr/>
        </p:nvSpPr>
        <p:spPr>
          <a:xfrm>
            <a:off x="6393160" y="2755849"/>
            <a:ext cx="4953964" cy="369332"/>
          </a:xfrm>
          <a:prstGeom prst="rect">
            <a:avLst/>
          </a:prstGeom>
          <a:noFill/>
        </p:spPr>
        <p:txBody>
          <a:bodyPr wrap="square">
            <a:spAutoFit/>
          </a:bodyPr>
          <a:lstStyle/>
          <a:p>
            <a:r>
              <a:rPr lang="en-US" sz="1800" b="0" i="0" u="none" strike="noStrike" baseline="0" dirty="0">
                <a:latin typeface="Zapf Humanist 601"/>
              </a:rPr>
              <a:t>Leprosy Elimination Framework.</a:t>
            </a:r>
            <a:endParaRPr lang="en-US" dirty="0"/>
          </a:p>
        </p:txBody>
      </p:sp>
    </p:spTree>
    <p:extLst>
      <p:ext uri="{BB962C8B-B14F-4D97-AF65-F5344CB8AC3E}">
        <p14:creationId xmlns:p14="http://schemas.microsoft.com/office/powerpoint/2010/main" val="4028760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2FAD3-0916-C606-453E-6F7C5685EBE2}"/>
              </a:ext>
            </a:extLst>
          </p:cNvPr>
          <p:cNvSpPr>
            <a:spLocks noGrp="1"/>
          </p:cNvSpPr>
          <p:nvPr>
            <p:ph type="title"/>
          </p:nvPr>
        </p:nvSpPr>
        <p:spPr>
          <a:xfrm>
            <a:off x="2944687" y="836712"/>
            <a:ext cx="8543925" cy="1325563"/>
          </a:xfrm>
        </p:spPr>
        <p:txBody>
          <a:bodyPr/>
          <a:lstStyle/>
          <a:p>
            <a:r>
              <a:rPr lang="en-US" dirty="0">
                <a:latin typeface="Segoe UI" panose="020B0502040204020203" pitchFamily="34" charset="0"/>
              </a:rPr>
              <a:t>Purpose of the Dossier</a:t>
            </a:r>
            <a:br>
              <a:rPr lang="en-US" dirty="0">
                <a:latin typeface="Segoe UI" panose="020B0502040204020203" pitchFamily="34" charset="0"/>
              </a:rPr>
            </a:br>
            <a:endParaRPr lang="en-US" dirty="0"/>
          </a:p>
        </p:txBody>
      </p:sp>
      <p:sp>
        <p:nvSpPr>
          <p:cNvPr id="4" name="Date Placeholder 3">
            <a:extLst>
              <a:ext uri="{FF2B5EF4-FFF2-40B4-BE49-F238E27FC236}">
                <a16:creationId xmlns:a16="http://schemas.microsoft.com/office/drawing/2014/main" id="{7CE58110-3940-A22C-550E-EE90043A199D}"/>
              </a:ext>
            </a:extLst>
          </p:cNvPr>
          <p:cNvSpPr>
            <a:spLocks noGrp="1"/>
          </p:cNvSpPr>
          <p:nvPr>
            <p:ph type="dt" sz="half" idx="10"/>
          </p:nvPr>
        </p:nvSpPr>
        <p:spPr/>
        <p:txBody>
          <a:bodyPr/>
          <a:lstStyle/>
          <a:p>
            <a:fld id="{B06263C5-FCAF-43AE-A141-882F3791F2E9}" type="datetime3">
              <a:rPr lang="en-US" smtClean="0"/>
              <a:t>27 April 2026</a:t>
            </a:fld>
            <a:endParaRPr lang="en-US" dirty="0"/>
          </a:p>
        </p:txBody>
      </p:sp>
      <p:sp>
        <p:nvSpPr>
          <p:cNvPr id="5" name="Slide Number Placeholder 4">
            <a:extLst>
              <a:ext uri="{FF2B5EF4-FFF2-40B4-BE49-F238E27FC236}">
                <a16:creationId xmlns:a16="http://schemas.microsoft.com/office/drawing/2014/main" id="{C010CB74-95BF-8538-47C0-61733C9B6B91}"/>
              </a:ext>
            </a:extLst>
          </p:cNvPr>
          <p:cNvSpPr>
            <a:spLocks noGrp="1"/>
          </p:cNvSpPr>
          <p:nvPr>
            <p:ph type="sldNum" sz="quarter" idx="12"/>
          </p:nvPr>
        </p:nvSpPr>
        <p:spPr/>
        <p:txBody>
          <a:bodyPr/>
          <a:lstStyle/>
          <a:p>
            <a:fld id="{C5C45D00-3643-4458-896F-4BE7599D175B}" type="slidenum">
              <a:rPr lang="en-US" smtClean="0"/>
              <a:pPr/>
              <a:t>8</a:t>
            </a:fld>
            <a:endParaRPr lang="en-US" dirty="0"/>
          </a:p>
        </p:txBody>
      </p:sp>
      <p:sp>
        <p:nvSpPr>
          <p:cNvPr id="12" name="Content Placeholder 11">
            <a:extLst>
              <a:ext uri="{FF2B5EF4-FFF2-40B4-BE49-F238E27FC236}">
                <a16:creationId xmlns:a16="http://schemas.microsoft.com/office/drawing/2014/main" id="{56E7B79C-EB65-DC62-DB35-45C1712908D6}"/>
              </a:ext>
            </a:extLst>
          </p:cNvPr>
          <p:cNvSpPr>
            <a:spLocks noGrp="1"/>
          </p:cNvSpPr>
          <p:nvPr>
            <p:ph idx="1"/>
          </p:nvPr>
        </p:nvSpPr>
        <p:spPr>
          <a:xfrm>
            <a:off x="3584848" y="1825625"/>
            <a:ext cx="5640115" cy="4351338"/>
          </a:xfrm>
        </p:spPr>
        <p:txBody>
          <a:bodyPr>
            <a:normAutofit lnSpcReduction="10000"/>
          </a:bodyPr>
          <a:lstStyle/>
          <a:p>
            <a:r>
              <a:rPr lang="en-US" dirty="0"/>
              <a:t>Systematically document initiatives undertaken to eliminate leprosy</a:t>
            </a:r>
          </a:p>
          <a:p>
            <a:r>
              <a:rPr lang="en-US" dirty="0"/>
              <a:t>Provide a comprehensive record of interventions</a:t>
            </a:r>
          </a:p>
          <a:p>
            <a:r>
              <a:rPr lang="en-US" dirty="0"/>
              <a:t>Highlights outcomes</a:t>
            </a:r>
          </a:p>
          <a:p>
            <a:r>
              <a:rPr lang="en-US" dirty="0"/>
              <a:t>Supports the official verification process</a:t>
            </a:r>
          </a:p>
          <a:p>
            <a:r>
              <a:rPr lang="en-US" dirty="0"/>
              <a:t>Serves as a repository of evidence, data and insights substantiating the elimination claims.</a:t>
            </a:r>
          </a:p>
        </p:txBody>
      </p:sp>
      <p:pic>
        <p:nvPicPr>
          <p:cNvPr id="14" name="Picture 13">
            <a:extLst>
              <a:ext uri="{FF2B5EF4-FFF2-40B4-BE49-F238E27FC236}">
                <a16:creationId xmlns:a16="http://schemas.microsoft.com/office/drawing/2014/main" id="{0C81A185-68B0-2733-1185-8B907EBA40FE}"/>
              </a:ext>
            </a:extLst>
          </p:cNvPr>
          <p:cNvPicPr>
            <a:picLocks noChangeAspect="1"/>
          </p:cNvPicPr>
          <p:nvPr/>
        </p:nvPicPr>
        <p:blipFill>
          <a:blip r:embed="rId2"/>
          <a:stretch>
            <a:fillRect/>
          </a:stretch>
        </p:blipFill>
        <p:spPr>
          <a:xfrm>
            <a:off x="344488" y="1836016"/>
            <a:ext cx="3124060" cy="4104456"/>
          </a:xfrm>
          <a:prstGeom prst="rect">
            <a:avLst/>
          </a:prstGeom>
        </p:spPr>
      </p:pic>
    </p:spTree>
    <p:extLst>
      <p:ext uri="{BB962C8B-B14F-4D97-AF65-F5344CB8AC3E}">
        <p14:creationId xmlns:p14="http://schemas.microsoft.com/office/powerpoint/2010/main" val="2550326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B28D0-9394-CA5E-2409-3EE9DCA07227}"/>
              </a:ext>
            </a:extLst>
          </p:cNvPr>
          <p:cNvSpPr>
            <a:spLocks noGrp="1"/>
          </p:cNvSpPr>
          <p:nvPr>
            <p:ph type="title"/>
          </p:nvPr>
        </p:nvSpPr>
        <p:spPr>
          <a:xfrm>
            <a:off x="681037" y="500062"/>
            <a:ext cx="8543925" cy="1325563"/>
          </a:xfrm>
        </p:spPr>
        <p:txBody>
          <a:bodyPr/>
          <a:lstStyle/>
          <a:p>
            <a:r>
              <a:rPr lang="en-US" dirty="0"/>
              <a:t>Contents of the Dossier</a:t>
            </a:r>
          </a:p>
        </p:txBody>
      </p:sp>
      <p:sp>
        <p:nvSpPr>
          <p:cNvPr id="3" name="Content Placeholder 2">
            <a:extLst>
              <a:ext uri="{FF2B5EF4-FFF2-40B4-BE49-F238E27FC236}">
                <a16:creationId xmlns:a16="http://schemas.microsoft.com/office/drawing/2014/main" id="{D113F7B9-D44D-C4A5-BD30-09B03EA0A5EA}"/>
              </a:ext>
            </a:extLst>
          </p:cNvPr>
          <p:cNvSpPr>
            <a:spLocks noGrp="1"/>
          </p:cNvSpPr>
          <p:nvPr>
            <p:ph idx="1"/>
          </p:nvPr>
        </p:nvSpPr>
        <p:spPr/>
        <p:txBody>
          <a:bodyPr>
            <a:normAutofit fontScale="92500" lnSpcReduction="10000"/>
          </a:bodyPr>
          <a:lstStyle/>
          <a:p>
            <a:r>
              <a:rPr lang="en-US" dirty="0"/>
              <a:t>Introduction</a:t>
            </a:r>
          </a:p>
          <a:p>
            <a:r>
              <a:rPr lang="en-US" dirty="0"/>
              <a:t>Health situation and general indicators of health and development</a:t>
            </a:r>
          </a:p>
          <a:p>
            <a:r>
              <a:rPr lang="en-US" dirty="0"/>
              <a:t>Health-care delivery system</a:t>
            </a:r>
          </a:p>
          <a:p>
            <a:r>
              <a:rPr lang="en-US" dirty="0"/>
              <a:t>Progress in eliminating leprosy disease</a:t>
            </a:r>
          </a:p>
          <a:p>
            <a:r>
              <a:rPr lang="en-US" dirty="0"/>
              <a:t>Political commitment</a:t>
            </a:r>
          </a:p>
          <a:p>
            <a:r>
              <a:rPr lang="en-US" dirty="0"/>
              <a:t>Programme Implementation</a:t>
            </a:r>
          </a:p>
          <a:p>
            <a:r>
              <a:rPr lang="en-US" dirty="0"/>
              <a:t>Surveillance</a:t>
            </a:r>
          </a:p>
          <a:p>
            <a:r>
              <a:rPr lang="en-US" dirty="0"/>
              <a:t>Additional information</a:t>
            </a:r>
          </a:p>
          <a:p>
            <a:r>
              <a:rPr lang="en-US" dirty="0"/>
              <a:t>Information to be provided in annexures</a:t>
            </a:r>
          </a:p>
        </p:txBody>
      </p:sp>
      <p:sp>
        <p:nvSpPr>
          <p:cNvPr id="4" name="Date Placeholder 3">
            <a:extLst>
              <a:ext uri="{FF2B5EF4-FFF2-40B4-BE49-F238E27FC236}">
                <a16:creationId xmlns:a16="http://schemas.microsoft.com/office/drawing/2014/main" id="{6D595212-23B6-9B09-6969-A423D89F3B4D}"/>
              </a:ext>
            </a:extLst>
          </p:cNvPr>
          <p:cNvSpPr>
            <a:spLocks noGrp="1"/>
          </p:cNvSpPr>
          <p:nvPr>
            <p:ph type="dt" sz="half" idx="10"/>
          </p:nvPr>
        </p:nvSpPr>
        <p:spPr/>
        <p:txBody>
          <a:bodyPr/>
          <a:lstStyle/>
          <a:p>
            <a:fld id="{B06263C5-FCAF-43AE-A141-882F3791F2E9}" type="datetime3">
              <a:rPr lang="en-US" smtClean="0"/>
              <a:t>27 April 2026</a:t>
            </a:fld>
            <a:endParaRPr lang="en-US" dirty="0"/>
          </a:p>
        </p:txBody>
      </p:sp>
      <p:sp>
        <p:nvSpPr>
          <p:cNvPr id="5" name="Slide Number Placeholder 4">
            <a:extLst>
              <a:ext uri="{FF2B5EF4-FFF2-40B4-BE49-F238E27FC236}">
                <a16:creationId xmlns:a16="http://schemas.microsoft.com/office/drawing/2014/main" id="{4AE65C4F-E477-FF72-502D-1D8ADA0D5DFE}"/>
              </a:ext>
            </a:extLst>
          </p:cNvPr>
          <p:cNvSpPr>
            <a:spLocks noGrp="1"/>
          </p:cNvSpPr>
          <p:nvPr>
            <p:ph type="sldNum" sz="quarter" idx="12"/>
          </p:nvPr>
        </p:nvSpPr>
        <p:spPr/>
        <p:txBody>
          <a:bodyPr/>
          <a:lstStyle/>
          <a:p>
            <a:fld id="{C5C45D00-3643-4458-896F-4BE7599D175B}" type="slidenum">
              <a:rPr lang="en-US" smtClean="0"/>
              <a:pPr/>
              <a:t>9</a:t>
            </a:fld>
            <a:endParaRPr lang="en-US" dirty="0"/>
          </a:p>
        </p:txBody>
      </p:sp>
    </p:spTree>
    <p:extLst>
      <p:ext uri="{BB962C8B-B14F-4D97-AF65-F5344CB8AC3E}">
        <p14:creationId xmlns:p14="http://schemas.microsoft.com/office/powerpoint/2010/main" val="1937219977"/>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2492</TotalTime>
  <Words>1927</Words>
  <Application>Microsoft Office PowerPoint</Application>
  <PresentationFormat>A4 Paper (210x297 mm)</PresentationFormat>
  <Paragraphs>248</Paragraphs>
  <Slides>29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Arial MT</vt:lpstr>
      <vt:lpstr>Arial Narrow</vt:lpstr>
      <vt:lpstr>Calibri</vt:lpstr>
      <vt:lpstr>Calibri Light</vt:lpstr>
      <vt:lpstr>Segoe UI</vt:lpstr>
      <vt:lpstr>Wingdings</vt:lpstr>
      <vt:lpstr>Zapf Humanist 601</vt:lpstr>
      <vt:lpstr>Office 2013 - 2022 Theme</vt:lpstr>
      <vt:lpstr>PowerPoint Presentation</vt:lpstr>
      <vt:lpstr>PowerPoint Presentation</vt:lpstr>
      <vt:lpstr>PowerPoint Presentation</vt:lpstr>
      <vt:lpstr>PowerPoint Presentation</vt:lpstr>
      <vt:lpstr>1. Leprosy Elimination Framework </vt:lpstr>
      <vt:lpstr>PowerPoint Presentation</vt:lpstr>
      <vt:lpstr>2. The Leprosy Elimination Monitoring Tool (LEMT)  on DHIS 2 available</vt:lpstr>
      <vt:lpstr>Purpose of the Dossier </vt:lpstr>
      <vt:lpstr>Contents of the Dossier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CHAUDHARY, Varun</dc:creator>
  <cp:lastModifiedBy>SHUKLA, Rashmi</cp:lastModifiedBy>
  <cp:revision>16</cp:revision>
  <dcterms:created xsi:type="dcterms:W3CDTF">2017-05-03T08:30:55Z</dcterms:created>
  <dcterms:modified xsi:type="dcterms:W3CDTF">2026-04-27T04:28:03Z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