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84" r:id="rId3"/>
    <p:sldId id="272" r:id="rId4"/>
    <p:sldId id="271" r:id="rId5"/>
    <p:sldId id="264" r:id="rId6"/>
    <p:sldId id="274" r:id="rId7"/>
    <p:sldId id="275" r:id="rId8"/>
    <p:sldId id="276" r:id="rId9"/>
    <p:sldId id="277" r:id="rId10"/>
    <p:sldId id="278" r:id="rId11"/>
    <p:sldId id="279" r:id="rId12"/>
    <p:sldId id="280" r:id="rId13"/>
    <p:sldId id="282" r:id="rId14"/>
    <p:sldId id="266" r:id="rId15"/>
    <p:sldId id="281" r:id="rId16"/>
    <p:sldId id="269" r:id="rId17"/>
    <p:sldId id="283"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81" d="100"/>
          <a:sy n="81" d="100"/>
        </p:scale>
        <p:origin x="590" y="5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rup Kumar Chakrabartty" userId="11392602-85cb-4adb-b680-31dc9409e386" providerId="ADAL" clId="{67DEE2B3-5B26-4D5C-936D-DB8759C20572}"/>
    <pc:docChg chg="undo custSel addSld modSld">
      <pc:chgData name="Dr Arup Kumar Chakrabartty" userId="11392602-85cb-4adb-b680-31dc9409e386" providerId="ADAL" clId="{67DEE2B3-5B26-4D5C-936D-DB8759C20572}" dt="2025-05-23T09:46:11.098" v="1774" actId="20577"/>
      <pc:docMkLst>
        <pc:docMk/>
      </pc:docMkLst>
      <pc:sldChg chg="modSp">
        <pc:chgData name="Dr Arup Kumar Chakrabartty" userId="11392602-85cb-4adb-b680-31dc9409e386" providerId="ADAL" clId="{67DEE2B3-5B26-4D5C-936D-DB8759C20572}" dt="2025-05-18T08:51:16.559" v="16" actId="2711"/>
        <pc:sldMkLst>
          <pc:docMk/>
          <pc:sldMk cId="3315962421" sldId="260"/>
        </pc:sldMkLst>
        <pc:spChg chg="mod">
          <ac:chgData name="Dr Arup Kumar Chakrabartty" userId="11392602-85cb-4adb-b680-31dc9409e386" providerId="ADAL" clId="{67DEE2B3-5B26-4D5C-936D-DB8759C20572}" dt="2025-05-18T08:51:16.559" v="16" actId="2711"/>
          <ac:spMkLst>
            <pc:docMk/>
            <pc:sldMk cId="3315962421" sldId="260"/>
            <ac:spMk id="2" creationId="{6B2E96DF-E186-4D32-BCD8-2A50CBF8DAC5}"/>
          </ac:spMkLst>
        </pc:spChg>
      </pc:sldChg>
      <pc:sldChg chg="modSp">
        <pc:chgData name="Dr Arup Kumar Chakrabartty" userId="11392602-85cb-4adb-b680-31dc9409e386" providerId="ADAL" clId="{67DEE2B3-5B26-4D5C-936D-DB8759C20572}" dt="2025-05-23T06:45:51.557" v="1745" actId="20577"/>
        <pc:sldMkLst>
          <pc:docMk/>
          <pc:sldMk cId="2344322751" sldId="264"/>
        </pc:sldMkLst>
        <pc:spChg chg="mod">
          <ac:chgData name="Dr Arup Kumar Chakrabartty" userId="11392602-85cb-4adb-b680-31dc9409e386" providerId="ADAL" clId="{67DEE2B3-5B26-4D5C-936D-DB8759C20572}" dt="2025-05-18T08:53:26.742" v="65" actId="1076"/>
          <ac:spMkLst>
            <pc:docMk/>
            <pc:sldMk cId="2344322751" sldId="264"/>
            <ac:spMk id="2" creationId="{E8AA6BAD-338F-4D7D-B0BE-41E061D618E6}"/>
          </ac:spMkLst>
        </pc:spChg>
        <pc:spChg chg="mod">
          <ac:chgData name="Dr Arup Kumar Chakrabartty" userId="11392602-85cb-4adb-b680-31dc9409e386" providerId="ADAL" clId="{67DEE2B3-5B26-4D5C-936D-DB8759C20572}" dt="2025-05-23T06:45:51.557" v="1745" actId="20577"/>
          <ac:spMkLst>
            <pc:docMk/>
            <pc:sldMk cId="2344322751" sldId="264"/>
            <ac:spMk id="3" creationId="{7DA48D93-A8A9-49FA-B144-7876A905E386}"/>
          </ac:spMkLst>
        </pc:spChg>
      </pc:sldChg>
      <pc:sldChg chg="modSp">
        <pc:chgData name="Dr Arup Kumar Chakrabartty" userId="11392602-85cb-4adb-b680-31dc9409e386" providerId="ADAL" clId="{67DEE2B3-5B26-4D5C-936D-DB8759C20572}" dt="2025-05-18T09:05:01.188" v="251"/>
        <pc:sldMkLst>
          <pc:docMk/>
          <pc:sldMk cId="2204681739" sldId="266"/>
        </pc:sldMkLst>
        <pc:spChg chg="mod">
          <ac:chgData name="Dr Arup Kumar Chakrabartty" userId="11392602-85cb-4adb-b680-31dc9409e386" providerId="ADAL" clId="{67DEE2B3-5B26-4D5C-936D-DB8759C20572}" dt="2025-05-18T09:04:35.680" v="243" actId="1076"/>
          <ac:spMkLst>
            <pc:docMk/>
            <pc:sldMk cId="2204681739" sldId="266"/>
            <ac:spMk id="2" creationId="{10876E55-1C58-419B-BDE1-9502047D5D86}"/>
          </ac:spMkLst>
        </pc:spChg>
        <pc:graphicFrameChg chg="mod modGraphic">
          <ac:chgData name="Dr Arup Kumar Chakrabartty" userId="11392602-85cb-4adb-b680-31dc9409e386" providerId="ADAL" clId="{67DEE2B3-5B26-4D5C-936D-DB8759C20572}" dt="2025-05-18T09:05:01.188" v="251"/>
          <ac:graphicFrameMkLst>
            <pc:docMk/>
            <pc:sldMk cId="2204681739" sldId="266"/>
            <ac:graphicFrameMk id="4" creationId="{8D648BE0-7FA0-4303-A587-C044105624B6}"/>
          </ac:graphicFrameMkLst>
        </pc:graphicFrameChg>
      </pc:sldChg>
      <pc:sldChg chg="modSp">
        <pc:chgData name="Dr Arup Kumar Chakrabartty" userId="11392602-85cb-4adb-b680-31dc9409e386" providerId="ADAL" clId="{67DEE2B3-5B26-4D5C-936D-DB8759C20572}" dt="2025-05-18T09:07:13.636" v="302" actId="403"/>
        <pc:sldMkLst>
          <pc:docMk/>
          <pc:sldMk cId="4283684284" sldId="269"/>
        </pc:sldMkLst>
        <pc:spChg chg="mod">
          <ac:chgData name="Dr Arup Kumar Chakrabartty" userId="11392602-85cb-4adb-b680-31dc9409e386" providerId="ADAL" clId="{67DEE2B3-5B26-4D5C-936D-DB8759C20572}" dt="2025-05-18T09:06:50.223" v="301" actId="108"/>
          <ac:spMkLst>
            <pc:docMk/>
            <pc:sldMk cId="4283684284" sldId="269"/>
            <ac:spMk id="2" creationId="{1A78B80F-EE92-4460-80DF-36B51111B199}"/>
          </ac:spMkLst>
        </pc:spChg>
        <pc:spChg chg="mod">
          <ac:chgData name="Dr Arup Kumar Chakrabartty" userId="11392602-85cb-4adb-b680-31dc9409e386" providerId="ADAL" clId="{67DEE2B3-5B26-4D5C-936D-DB8759C20572}" dt="2025-05-18T09:07:13.636" v="302" actId="403"/>
          <ac:spMkLst>
            <pc:docMk/>
            <pc:sldMk cId="4283684284" sldId="269"/>
            <ac:spMk id="3" creationId="{BABF8A5C-3654-428F-8666-7BC6B499C4D4}"/>
          </ac:spMkLst>
        </pc:spChg>
      </pc:sldChg>
      <pc:sldChg chg="modSp">
        <pc:chgData name="Dr Arup Kumar Chakrabartty" userId="11392602-85cb-4adb-b680-31dc9409e386" providerId="ADAL" clId="{67DEE2B3-5B26-4D5C-936D-DB8759C20572}" dt="2025-05-21T14:31:08.666" v="1446" actId="1076"/>
        <pc:sldMkLst>
          <pc:docMk/>
          <pc:sldMk cId="743371758" sldId="271"/>
        </pc:sldMkLst>
        <pc:spChg chg="mod">
          <ac:chgData name="Dr Arup Kumar Chakrabartty" userId="11392602-85cb-4adb-b680-31dc9409e386" providerId="ADAL" clId="{67DEE2B3-5B26-4D5C-936D-DB8759C20572}" dt="2025-05-18T08:52:11.602" v="24" actId="27636"/>
          <ac:spMkLst>
            <pc:docMk/>
            <pc:sldMk cId="743371758" sldId="271"/>
            <ac:spMk id="2" creationId="{452EAC71-7A60-49B5-A069-6B1506433407}"/>
          </ac:spMkLst>
        </pc:spChg>
        <pc:spChg chg="mod">
          <ac:chgData name="Dr Arup Kumar Chakrabartty" userId="11392602-85cb-4adb-b680-31dc9409e386" providerId="ADAL" clId="{67DEE2B3-5B26-4D5C-936D-DB8759C20572}" dt="2025-05-21T14:31:08.666" v="1446" actId="1076"/>
          <ac:spMkLst>
            <pc:docMk/>
            <pc:sldMk cId="743371758" sldId="271"/>
            <ac:spMk id="3" creationId="{0222988D-5B54-46E7-B4FF-1F18F4CA082E}"/>
          </ac:spMkLst>
        </pc:spChg>
      </pc:sldChg>
      <pc:sldChg chg="modSp">
        <pc:chgData name="Dr Arup Kumar Chakrabartty" userId="11392602-85cb-4adb-b680-31dc9409e386" providerId="ADAL" clId="{67DEE2B3-5B26-4D5C-936D-DB8759C20572}" dt="2025-05-18T08:52:07.361" v="22" actId="1076"/>
        <pc:sldMkLst>
          <pc:docMk/>
          <pc:sldMk cId="985255301" sldId="272"/>
        </pc:sldMkLst>
        <pc:spChg chg="mod">
          <ac:chgData name="Dr Arup Kumar Chakrabartty" userId="11392602-85cb-4adb-b680-31dc9409e386" providerId="ADAL" clId="{67DEE2B3-5B26-4D5C-936D-DB8759C20572}" dt="2025-05-18T08:52:07.361" v="22" actId="1076"/>
          <ac:spMkLst>
            <pc:docMk/>
            <pc:sldMk cId="985255301" sldId="272"/>
            <ac:spMk id="2" creationId="{F922F8AD-14DB-43DE-A6BE-D908C79B1604}"/>
          </ac:spMkLst>
        </pc:spChg>
      </pc:sldChg>
      <pc:sldChg chg="modSp">
        <pc:chgData name="Dr Arup Kumar Chakrabartty" userId="11392602-85cb-4adb-b680-31dc9409e386" providerId="ADAL" clId="{67DEE2B3-5B26-4D5C-936D-DB8759C20572}" dt="2025-05-23T09:46:11.098" v="1774" actId="20577"/>
        <pc:sldMkLst>
          <pc:docMk/>
          <pc:sldMk cId="1060683627" sldId="274"/>
        </pc:sldMkLst>
        <pc:spChg chg="mod">
          <ac:chgData name="Dr Arup Kumar Chakrabartty" userId="11392602-85cb-4adb-b680-31dc9409e386" providerId="ADAL" clId="{67DEE2B3-5B26-4D5C-936D-DB8759C20572}" dt="2025-05-18T08:54:12.479" v="72" actId="1076"/>
          <ac:spMkLst>
            <pc:docMk/>
            <pc:sldMk cId="1060683627" sldId="274"/>
            <ac:spMk id="2" creationId="{CFDB1ABE-437D-4AF5-BEF2-83552BFDCFE6}"/>
          </ac:spMkLst>
        </pc:spChg>
        <pc:spChg chg="mod">
          <ac:chgData name="Dr Arup Kumar Chakrabartty" userId="11392602-85cb-4adb-b680-31dc9409e386" providerId="ADAL" clId="{67DEE2B3-5B26-4D5C-936D-DB8759C20572}" dt="2025-05-23T09:46:11.098" v="1774" actId="20577"/>
          <ac:spMkLst>
            <pc:docMk/>
            <pc:sldMk cId="1060683627" sldId="274"/>
            <ac:spMk id="3" creationId="{9A56B6B4-2A6F-4130-8454-1D8AA84DC71A}"/>
          </ac:spMkLst>
        </pc:spChg>
        <pc:spChg chg="mod">
          <ac:chgData name="Dr Arup Kumar Chakrabartty" userId="11392602-85cb-4adb-b680-31dc9409e386" providerId="ADAL" clId="{67DEE2B3-5B26-4D5C-936D-DB8759C20572}" dt="2025-05-23T06:59:03.496" v="1747" actId="27636"/>
          <ac:spMkLst>
            <pc:docMk/>
            <pc:sldMk cId="1060683627" sldId="274"/>
            <ac:spMk id="4" creationId="{4C600AB2-6F56-49F1-80E5-53930D4B17FF}"/>
          </ac:spMkLst>
        </pc:spChg>
      </pc:sldChg>
      <pc:sldChg chg="modSp">
        <pc:chgData name="Dr Arup Kumar Chakrabartty" userId="11392602-85cb-4adb-b680-31dc9409e386" providerId="ADAL" clId="{67DEE2B3-5B26-4D5C-936D-DB8759C20572}" dt="2025-05-18T08:55:41.504" v="119" actId="14100"/>
        <pc:sldMkLst>
          <pc:docMk/>
          <pc:sldMk cId="2071361645" sldId="275"/>
        </pc:sldMkLst>
        <pc:spChg chg="mod">
          <ac:chgData name="Dr Arup Kumar Chakrabartty" userId="11392602-85cb-4adb-b680-31dc9409e386" providerId="ADAL" clId="{67DEE2B3-5B26-4D5C-936D-DB8759C20572}" dt="2025-05-18T08:55:41.504" v="119" actId="14100"/>
          <ac:spMkLst>
            <pc:docMk/>
            <pc:sldMk cId="2071361645" sldId="275"/>
            <ac:spMk id="2" creationId="{B969D943-1D88-4462-9986-7EF89B4F666D}"/>
          </ac:spMkLst>
        </pc:spChg>
      </pc:sldChg>
      <pc:sldChg chg="modSp">
        <pc:chgData name="Dr Arup Kumar Chakrabartty" userId="11392602-85cb-4adb-b680-31dc9409e386" providerId="ADAL" clId="{67DEE2B3-5B26-4D5C-936D-DB8759C20572}" dt="2025-05-18T08:57:10.713" v="187" actId="1076"/>
        <pc:sldMkLst>
          <pc:docMk/>
          <pc:sldMk cId="2142027143" sldId="276"/>
        </pc:sldMkLst>
        <pc:spChg chg="mod">
          <ac:chgData name="Dr Arup Kumar Chakrabartty" userId="11392602-85cb-4adb-b680-31dc9409e386" providerId="ADAL" clId="{67DEE2B3-5B26-4D5C-936D-DB8759C20572}" dt="2025-05-18T08:57:10.713" v="187" actId="1076"/>
          <ac:spMkLst>
            <pc:docMk/>
            <pc:sldMk cId="2142027143" sldId="276"/>
            <ac:spMk id="2" creationId="{BF2A64E5-04E7-499D-96FB-7A6427C65457}"/>
          </ac:spMkLst>
        </pc:spChg>
      </pc:sldChg>
      <pc:sldChg chg="addSp delSp modSp">
        <pc:chgData name="Dr Arup Kumar Chakrabartty" userId="11392602-85cb-4adb-b680-31dc9409e386" providerId="ADAL" clId="{67DEE2B3-5B26-4D5C-936D-DB8759C20572}" dt="2025-05-23T07:04:46.164" v="1772" actId="1076"/>
        <pc:sldMkLst>
          <pc:docMk/>
          <pc:sldMk cId="4178234064" sldId="277"/>
        </pc:sldMkLst>
        <pc:spChg chg="mod">
          <ac:chgData name="Dr Arup Kumar Chakrabartty" userId="11392602-85cb-4adb-b680-31dc9409e386" providerId="ADAL" clId="{67DEE2B3-5B26-4D5C-936D-DB8759C20572}" dt="2025-05-18T08:57:21.650" v="190" actId="1076"/>
          <ac:spMkLst>
            <pc:docMk/>
            <pc:sldMk cId="4178234064" sldId="277"/>
            <ac:spMk id="2" creationId="{AC60543A-5407-47C0-A036-1F7E8E3D4B4E}"/>
          </ac:spMkLst>
        </pc:spChg>
        <pc:picChg chg="add mod">
          <ac:chgData name="Dr Arup Kumar Chakrabartty" userId="11392602-85cb-4adb-b680-31dc9409e386" providerId="ADAL" clId="{67DEE2B3-5B26-4D5C-936D-DB8759C20572}" dt="2025-05-23T07:04:46.164" v="1772" actId="1076"/>
          <ac:picMkLst>
            <pc:docMk/>
            <pc:sldMk cId="4178234064" sldId="277"/>
            <ac:picMk id="3" creationId="{E45A03F8-7AE9-49FB-8BF7-823BE88D4950}"/>
          </ac:picMkLst>
        </pc:picChg>
        <pc:picChg chg="del mod">
          <ac:chgData name="Dr Arup Kumar Chakrabartty" userId="11392602-85cb-4adb-b680-31dc9409e386" providerId="ADAL" clId="{67DEE2B3-5B26-4D5C-936D-DB8759C20572}" dt="2025-05-23T07:04:36.884" v="1769" actId="478"/>
          <ac:picMkLst>
            <pc:docMk/>
            <pc:sldMk cId="4178234064" sldId="277"/>
            <ac:picMk id="4" creationId="{E6C2A9A0-6044-49DE-87DD-5E87A4F7CA58}"/>
          </ac:picMkLst>
        </pc:picChg>
      </pc:sldChg>
      <pc:sldChg chg="modSp">
        <pc:chgData name="Dr Arup Kumar Chakrabartty" userId="11392602-85cb-4adb-b680-31dc9409e386" providerId="ADAL" clId="{67DEE2B3-5B26-4D5C-936D-DB8759C20572}" dt="2025-05-18T08:59:04.206" v="192" actId="1076"/>
        <pc:sldMkLst>
          <pc:docMk/>
          <pc:sldMk cId="2593984115" sldId="278"/>
        </pc:sldMkLst>
        <pc:spChg chg="mod">
          <ac:chgData name="Dr Arup Kumar Chakrabartty" userId="11392602-85cb-4adb-b680-31dc9409e386" providerId="ADAL" clId="{67DEE2B3-5B26-4D5C-936D-DB8759C20572}" dt="2025-05-18T08:59:04.206" v="192" actId="1076"/>
          <ac:spMkLst>
            <pc:docMk/>
            <pc:sldMk cId="2593984115" sldId="278"/>
            <ac:spMk id="2" creationId="{CD020795-26F5-4BB8-932E-417E2C6256FC}"/>
          </ac:spMkLst>
        </pc:spChg>
      </pc:sldChg>
      <pc:sldChg chg="modSp">
        <pc:chgData name="Dr Arup Kumar Chakrabartty" userId="11392602-85cb-4adb-b680-31dc9409e386" providerId="ADAL" clId="{67DEE2B3-5B26-4D5C-936D-DB8759C20572}" dt="2025-05-18T09:01:19.485" v="201" actId="1076"/>
        <pc:sldMkLst>
          <pc:docMk/>
          <pc:sldMk cId="4232369072" sldId="279"/>
        </pc:sldMkLst>
        <pc:spChg chg="mod">
          <ac:chgData name="Dr Arup Kumar Chakrabartty" userId="11392602-85cb-4adb-b680-31dc9409e386" providerId="ADAL" clId="{67DEE2B3-5B26-4D5C-936D-DB8759C20572}" dt="2025-05-18T09:01:19.485" v="201" actId="1076"/>
          <ac:spMkLst>
            <pc:docMk/>
            <pc:sldMk cId="4232369072" sldId="279"/>
            <ac:spMk id="2" creationId="{B74C21D9-6D88-4B78-9DEF-B823BB1A52C0}"/>
          </ac:spMkLst>
        </pc:spChg>
        <pc:spChg chg="mod">
          <ac:chgData name="Dr Arup Kumar Chakrabartty" userId="11392602-85cb-4adb-b680-31dc9409e386" providerId="ADAL" clId="{67DEE2B3-5B26-4D5C-936D-DB8759C20572}" dt="2025-05-18T09:00:57.320" v="199" actId="20577"/>
          <ac:spMkLst>
            <pc:docMk/>
            <pc:sldMk cId="4232369072" sldId="279"/>
            <ac:spMk id="3" creationId="{8F70C3B9-B324-4776-AC40-8CC87F312A57}"/>
          </ac:spMkLst>
        </pc:spChg>
      </pc:sldChg>
      <pc:sldChg chg="modSp">
        <pc:chgData name="Dr Arup Kumar Chakrabartty" userId="11392602-85cb-4adb-b680-31dc9409e386" providerId="ADAL" clId="{67DEE2B3-5B26-4D5C-936D-DB8759C20572}" dt="2025-05-18T09:02:34.911" v="217" actId="6549"/>
        <pc:sldMkLst>
          <pc:docMk/>
          <pc:sldMk cId="2135374972" sldId="280"/>
        </pc:sldMkLst>
        <pc:spChg chg="mod">
          <ac:chgData name="Dr Arup Kumar Chakrabartty" userId="11392602-85cb-4adb-b680-31dc9409e386" providerId="ADAL" clId="{67DEE2B3-5B26-4D5C-936D-DB8759C20572}" dt="2025-05-18T09:01:27.091" v="204" actId="1076"/>
          <ac:spMkLst>
            <pc:docMk/>
            <pc:sldMk cId="2135374972" sldId="280"/>
            <ac:spMk id="2" creationId="{0CF1AA41-3E81-451E-A715-B83E279721BC}"/>
          </ac:spMkLst>
        </pc:spChg>
        <pc:spChg chg="mod">
          <ac:chgData name="Dr Arup Kumar Chakrabartty" userId="11392602-85cb-4adb-b680-31dc9409e386" providerId="ADAL" clId="{67DEE2B3-5B26-4D5C-936D-DB8759C20572}" dt="2025-05-18T09:02:34.911" v="217" actId="6549"/>
          <ac:spMkLst>
            <pc:docMk/>
            <pc:sldMk cId="2135374972" sldId="280"/>
            <ac:spMk id="3" creationId="{3AF047E8-1EBD-46FF-9BEB-B36924EB326F}"/>
          </ac:spMkLst>
        </pc:spChg>
      </pc:sldChg>
      <pc:sldChg chg="modSp">
        <pc:chgData name="Dr Arup Kumar Chakrabartty" userId="11392602-85cb-4adb-b680-31dc9409e386" providerId="ADAL" clId="{67DEE2B3-5B26-4D5C-936D-DB8759C20572}" dt="2025-05-18T09:06:39.971" v="300" actId="14100"/>
        <pc:sldMkLst>
          <pc:docMk/>
          <pc:sldMk cId="1813876767" sldId="281"/>
        </pc:sldMkLst>
        <pc:spChg chg="mod">
          <ac:chgData name="Dr Arup Kumar Chakrabartty" userId="11392602-85cb-4adb-b680-31dc9409e386" providerId="ADAL" clId="{67DEE2B3-5B26-4D5C-936D-DB8759C20572}" dt="2025-05-18T09:05:29.790" v="254" actId="313"/>
          <ac:spMkLst>
            <pc:docMk/>
            <pc:sldMk cId="1813876767" sldId="281"/>
            <ac:spMk id="2" creationId="{D2389121-1068-4C7E-975B-88BAE95061DA}"/>
          </ac:spMkLst>
        </pc:spChg>
        <pc:spChg chg="mod">
          <ac:chgData name="Dr Arup Kumar Chakrabartty" userId="11392602-85cb-4adb-b680-31dc9409e386" providerId="ADAL" clId="{67DEE2B3-5B26-4D5C-936D-DB8759C20572}" dt="2025-05-18T09:06:39.971" v="300" actId="14100"/>
          <ac:spMkLst>
            <pc:docMk/>
            <pc:sldMk cId="1813876767" sldId="281"/>
            <ac:spMk id="3" creationId="{DE715188-0812-49FF-9033-212564B09A3E}"/>
          </ac:spMkLst>
        </pc:spChg>
      </pc:sldChg>
      <pc:sldChg chg="modSp">
        <pc:chgData name="Dr Arup Kumar Chakrabartty" userId="11392602-85cb-4adb-b680-31dc9409e386" providerId="ADAL" clId="{67DEE2B3-5B26-4D5C-936D-DB8759C20572}" dt="2025-05-18T09:03:49.106" v="237" actId="12"/>
        <pc:sldMkLst>
          <pc:docMk/>
          <pc:sldMk cId="3370733775" sldId="282"/>
        </pc:sldMkLst>
        <pc:spChg chg="mod">
          <ac:chgData name="Dr Arup Kumar Chakrabartty" userId="11392602-85cb-4adb-b680-31dc9409e386" providerId="ADAL" clId="{67DEE2B3-5B26-4D5C-936D-DB8759C20572}" dt="2025-05-18T09:03:18.678" v="219" actId="1076"/>
          <ac:spMkLst>
            <pc:docMk/>
            <pc:sldMk cId="3370733775" sldId="282"/>
            <ac:spMk id="2" creationId="{C06EC03A-A7D5-4D54-9B98-4D2745913991}"/>
          </ac:spMkLst>
        </pc:spChg>
        <pc:spChg chg="mod">
          <ac:chgData name="Dr Arup Kumar Chakrabartty" userId="11392602-85cb-4adb-b680-31dc9409e386" providerId="ADAL" clId="{67DEE2B3-5B26-4D5C-936D-DB8759C20572}" dt="2025-05-18T09:03:49.106" v="237" actId="12"/>
          <ac:spMkLst>
            <pc:docMk/>
            <pc:sldMk cId="3370733775" sldId="282"/>
            <ac:spMk id="3" creationId="{9B66F237-0EF0-4AAA-89C9-5B9FDD20FCAA}"/>
          </ac:spMkLst>
        </pc:spChg>
      </pc:sldChg>
      <pc:sldChg chg="modSp">
        <pc:chgData name="Dr Arup Kumar Chakrabartty" userId="11392602-85cb-4adb-b680-31dc9409e386" providerId="ADAL" clId="{67DEE2B3-5B26-4D5C-936D-DB8759C20572}" dt="2025-05-18T09:12:54.378" v="653" actId="27636"/>
        <pc:sldMkLst>
          <pc:docMk/>
          <pc:sldMk cId="884492454" sldId="283"/>
        </pc:sldMkLst>
        <pc:spChg chg="mod">
          <ac:chgData name="Dr Arup Kumar Chakrabartty" userId="11392602-85cb-4adb-b680-31dc9409e386" providerId="ADAL" clId="{67DEE2B3-5B26-4D5C-936D-DB8759C20572}" dt="2025-05-18T09:12:54.378" v="653" actId="27636"/>
          <ac:spMkLst>
            <pc:docMk/>
            <pc:sldMk cId="884492454" sldId="283"/>
            <ac:spMk id="3" creationId="{6BDC7835-58DD-41CE-8A7E-01ABBB21EDE5}"/>
          </ac:spMkLst>
        </pc:spChg>
      </pc:sldChg>
      <pc:sldChg chg="modSp add">
        <pc:chgData name="Dr Arup Kumar Chakrabartty" userId="11392602-85cb-4adb-b680-31dc9409e386" providerId="ADAL" clId="{67DEE2B3-5B26-4D5C-936D-DB8759C20572}" dt="2025-05-23T06:42:01.530" v="1641" actId="20577"/>
        <pc:sldMkLst>
          <pc:docMk/>
          <pc:sldMk cId="4275121095" sldId="284"/>
        </pc:sldMkLst>
        <pc:spChg chg="mod">
          <ac:chgData name="Dr Arup Kumar Chakrabartty" userId="11392602-85cb-4adb-b680-31dc9409e386" providerId="ADAL" clId="{67DEE2B3-5B26-4D5C-936D-DB8759C20572}" dt="2025-05-21T11:31:53.636" v="658" actId="404"/>
          <ac:spMkLst>
            <pc:docMk/>
            <pc:sldMk cId="4275121095" sldId="284"/>
            <ac:spMk id="2" creationId="{6A07B623-BC7E-4205-B975-3F140B0C0B6D}"/>
          </ac:spMkLst>
        </pc:spChg>
        <pc:spChg chg="mod">
          <ac:chgData name="Dr Arup Kumar Chakrabartty" userId="11392602-85cb-4adb-b680-31dc9409e386" providerId="ADAL" clId="{67DEE2B3-5B26-4D5C-936D-DB8759C20572}" dt="2025-05-23T06:42:01.530" v="1641" actId="20577"/>
          <ac:spMkLst>
            <pc:docMk/>
            <pc:sldMk cId="4275121095" sldId="284"/>
            <ac:spMk id="3" creationId="{FC62E2B0-7E6A-4590-8EF8-191DDE97AD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58E011-A921-49C8-B902-5F68192C7CB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8C49-6DD2-444D-A230-51C0E1B281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42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8E011-A921-49C8-B902-5F68192C7CB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197541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8E011-A921-49C8-B902-5F68192C7CB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29175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47EE4E-E564-45E2-A640-D86C4E66803D}"/>
              </a:ext>
            </a:extLst>
          </p:cNvPr>
          <p:cNvSpPr/>
          <p:nvPr/>
        </p:nvSpPr>
        <p:spPr bwMode="gray">
          <a:xfrm>
            <a:off x="8527200" y="5278582"/>
            <a:ext cx="3664800" cy="1580400"/>
          </a:xfrm>
          <a:prstGeom prst="rect">
            <a:avLst/>
          </a:prstGeom>
          <a:solidFill>
            <a:srgbClr val="F0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noProof="0"/>
          </a:p>
        </p:txBody>
      </p:sp>
      <p:sp>
        <p:nvSpPr>
          <p:cNvPr id="2" name="Title 1"/>
          <p:cNvSpPr>
            <a:spLocks noGrp="1"/>
          </p:cNvSpPr>
          <p:nvPr>
            <p:ph type="ctrTitle"/>
          </p:nvPr>
        </p:nvSpPr>
        <p:spPr>
          <a:xfrm>
            <a:off x="1763712" y="442800"/>
            <a:ext cx="9720000" cy="792000"/>
          </a:xfrm>
        </p:spPr>
        <p:txBody>
          <a:bodyPr lIns="0" tIns="0" rIns="0" bIns="0" anchor="t" anchorCtr="0"/>
          <a:lstStyle>
            <a:lvl1pPr algn="l">
              <a:lnSpc>
                <a:spcPct val="85000"/>
              </a:lnSpc>
              <a:defRPr sz="3200"/>
            </a:lvl1pPr>
          </a:lstStyle>
          <a:p>
            <a:r>
              <a:rPr lang="en-US" noProof="0"/>
              <a:t>Click to edit Master title style</a:t>
            </a:r>
            <a:endParaRPr lang="en-US" noProof="0" dirty="0"/>
          </a:p>
        </p:txBody>
      </p:sp>
      <p:sp>
        <p:nvSpPr>
          <p:cNvPr id="3" name="Subtitle 2"/>
          <p:cNvSpPr>
            <a:spLocks noGrp="1"/>
          </p:cNvSpPr>
          <p:nvPr>
            <p:ph type="subTitle" idx="1"/>
          </p:nvPr>
        </p:nvSpPr>
        <p:spPr>
          <a:xfrm>
            <a:off x="1763712" y="1332000"/>
            <a:ext cx="9720000" cy="360000"/>
          </a:xfrm>
        </p:spPr>
        <p:txBody>
          <a:bodyPr lIns="0" tIns="21600" rIns="0"/>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18" name="Picture 10">
            <a:extLst>
              <a:ext uri="{FF2B5EF4-FFF2-40B4-BE49-F238E27FC236}">
                <a16:creationId xmlns:a16="http://schemas.microsoft.com/office/drawing/2014/main" id="{D62678F2-0A58-4BD1-AFF6-6A506C5E55A9}"/>
              </a:ext>
            </a:extLst>
          </p:cNvPr>
          <p:cNvPicPr>
            <a:picLocks/>
          </p:cNvPicPr>
          <p:nvPr/>
        </p:nvPicPr>
        <p:blipFill>
          <a:blip r:embed="rId2"/>
          <a:stretch>
            <a:fillRect/>
          </a:stretch>
        </p:blipFill>
        <p:spPr bwMode="gray">
          <a:xfrm>
            <a:off x="8949600" y="5754365"/>
            <a:ext cx="2527200" cy="662300"/>
          </a:xfrm>
          <a:prstGeom prst="rect">
            <a:avLst/>
          </a:prstGeom>
        </p:spPr>
      </p:pic>
      <p:sp>
        <p:nvSpPr>
          <p:cNvPr id="17" name="Picture Placeholder 35">
            <a:extLst>
              <a:ext uri="{FF2B5EF4-FFF2-40B4-BE49-F238E27FC236}">
                <a16:creationId xmlns:a16="http://schemas.microsoft.com/office/drawing/2014/main" id="{BCDA3A4B-33BD-4225-A950-78BDE631B77F}"/>
              </a:ext>
            </a:extLst>
          </p:cNvPr>
          <p:cNvSpPr>
            <a:spLocks noGrp="1"/>
          </p:cNvSpPr>
          <p:nvPr>
            <p:ph type="pic" sz="quarter" idx="10"/>
          </p:nvPr>
        </p:nvSpPr>
        <p:spPr>
          <a:xfrm>
            <a:off x="0" y="1774800"/>
            <a:ext cx="11761200" cy="4644000"/>
          </a:xfrm>
          <a:custGeom>
            <a:avLst/>
            <a:gdLst>
              <a:gd name="connsiteX0" fmla="*/ 0 w 11761200"/>
              <a:gd name="connsiteY0" fmla="*/ 0 h 4644000"/>
              <a:gd name="connsiteX1" fmla="*/ 11761200 w 11761200"/>
              <a:gd name="connsiteY1" fmla="*/ 0 h 4644000"/>
              <a:gd name="connsiteX2" fmla="*/ 11761200 w 11761200"/>
              <a:gd name="connsiteY2" fmla="*/ 3503782 h 4644000"/>
              <a:gd name="connsiteX3" fmla="*/ 8527200 w 11761200"/>
              <a:gd name="connsiteY3" fmla="*/ 3503782 h 4644000"/>
              <a:gd name="connsiteX4" fmla="*/ 8527200 w 11761200"/>
              <a:gd name="connsiteY4" fmla="*/ 4644000 h 4644000"/>
              <a:gd name="connsiteX5" fmla="*/ 0 w 11761200"/>
              <a:gd name="connsiteY5" fmla="*/ 4644000 h 46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1200" h="4644000">
                <a:moveTo>
                  <a:pt x="0" y="0"/>
                </a:moveTo>
                <a:lnTo>
                  <a:pt x="11761200" y="0"/>
                </a:lnTo>
                <a:lnTo>
                  <a:pt x="11761200" y="3503782"/>
                </a:lnTo>
                <a:lnTo>
                  <a:pt x="8527200" y="3503782"/>
                </a:lnTo>
                <a:lnTo>
                  <a:pt x="8527200" y="4644000"/>
                </a:lnTo>
                <a:lnTo>
                  <a:pt x="0" y="4644000"/>
                </a:lnTo>
                <a:close/>
              </a:path>
            </a:pathLst>
          </a:custGeom>
        </p:spPr>
        <p:txBody>
          <a:bodyPr wrap="square" tIns="1080000" anchor="t" anchorCtr="1">
            <a:noAutofit/>
          </a:bodyPr>
          <a:lstStyle>
            <a:lvl1pPr marL="0" indent="0" algn="ctr">
              <a:lnSpc>
                <a:spcPct val="100000"/>
              </a:lnSpc>
              <a:spcBef>
                <a:spcPts val="0"/>
              </a:spcBef>
              <a:buNone/>
              <a:defRPr sz="2000"/>
            </a:lvl1pPr>
          </a:lstStyle>
          <a:p>
            <a:r>
              <a:rPr lang="en-US" noProof="0"/>
              <a:t>Click icon to add picture</a:t>
            </a:r>
          </a:p>
        </p:txBody>
      </p:sp>
      <p:pic>
        <p:nvPicPr>
          <p:cNvPr id="4" name="Picture 11">
            <a:extLst>
              <a:ext uri="{FF2B5EF4-FFF2-40B4-BE49-F238E27FC236}">
                <a16:creationId xmlns:a16="http://schemas.microsoft.com/office/drawing/2014/main" id="{0E640639-46D4-5E39-994B-85E61A1FB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17795" y="428595"/>
            <a:ext cx="1043611" cy="1043611"/>
          </a:xfrm>
          <a:prstGeom prst="rect">
            <a:avLst/>
          </a:prstGeom>
        </p:spPr>
      </p:pic>
    </p:spTree>
    <p:extLst>
      <p:ext uri="{BB962C8B-B14F-4D97-AF65-F5344CB8AC3E}">
        <p14:creationId xmlns:p14="http://schemas.microsoft.com/office/powerpoint/2010/main" val="117542476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8E011-A921-49C8-B902-5F68192C7CB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205359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58E011-A921-49C8-B902-5F68192C7CBB}"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C8C49-6DD2-444D-A230-51C0E1B281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53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58E011-A921-49C8-B902-5F68192C7CBB}"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95435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58E011-A921-49C8-B902-5F68192C7CBB}"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19297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58E011-A921-49C8-B902-5F68192C7CBB}"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165857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58E011-A921-49C8-B902-5F68192C7CBB}" type="datetimeFigureOut">
              <a:rPr lang="en-US" smtClean="0"/>
              <a:t>5/23/2025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12307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58E011-A921-49C8-B902-5F68192C7CBB}" type="datetimeFigureOut">
              <a:rPr lang="en-US" smtClean="0"/>
              <a:t>5/23/2025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6C8C49-6DD2-444D-A230-51C0E1B281A8}" type="slidenum">
              <a:rPr lang="en-US" smtClean="0"/>
              <a:t>‹#›</a:t>
            </a:fld>
            <a:endParaRPr lang="en-US"/>
          </a:p>
        </p:txBody>
      </p:sp>
    </p:spTree>
    <p:extLst>
      <p:ext uri="{BB962C8B-B14F-4D97-AF65-F5344CB8AC3E}">
        <p14:creationId xmlns:p14="http://schemas.microsoft.com/office/powerpoint/2010/main" val="372047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358E011-A921-49C8-B902-5F68192C7CBB}"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C8C49-6DD2-444D-A230-51C0E1B281A8}" type="slidenum">
              <a:rPr lang="en-US" smtClean="0"/>
              <a:t>‹#›</a:t>
            </a:fld>
            <a:endParaRPr lang="en-US"/>
          </a:p>
        </p:txBody>
      </p:sp>
    </p:spTree>
    <p:extLst>
      <p:ext uri="{BB962C8B-B14F-4D97-AF65-F5344CB8AC3E}">
        <p14:creationId xmlns:p14="http://schemas.microsoft.com/office/powerpoint/2010/main" val="25091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58E011-A921-49C8-B902-5F68192C7CBB}" type="datetimeFigureOut">
              <a:rPr lang="en-US" smtClean="0"/>
              <a:t>5/23/2025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6C8C49-6DD2-444D-A230-51C0E1B281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629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96DF-E186-4D32-BCD8-2A50CBF8DAC5}"/>
              </a:ext>
            </a:extLst>
          </p:cNvPr>
          <p:cNvSpPr>
            <a:spLocks noGrp="1"/>
          </p:cNvSpPr>
          <p:nvPr>
            <p:ph type="ctrTitle"/>
          </p:nvPr>
        </p:nvSpPr>
        <p:spPr>
          <a:xfrm>
            <a:off x="1526356" y="1586679"/>
            <a:ext cx="8507188" cy="1656141"/>
          </a:xfrm>
        </p:spPr>
        <p:txBody>
          <a:bodyPr>
            <a:noAutofit/>
          </a:bodyPr>
          <a:lstStyle/>
          <a:p>
            <a:pPr algn="ctr"/>
            <a:r>
              <a:rPr lang="en-US" b="1" dirty="0">
                <a:latin typeface="Bahnschrift" panose="020B0502040204020203" pitchFamily="34" charset="0"/>
              </a:rPr>
              <a:t>Collaborative efforts among NLEP, NTEP, and the </a:t>
            </a:r>
            <a:r>
              <a:rPr lang="en-US" b="1" dirty="0" err="1">
                <a:latin typeface="Bahnschrift" panose="020B0502040204020203" pitchFamily="34" charset="0"/>
              </a:rPr>
              <a:t>Rogi</a:t>
            </a:r>
            <a:r>
              <a:rPr lang="en-US" b="1" dirty="0">
                <a:latin typeface="Bahnschrift" panose="020B0502040204020203" pitchFamily="34" charset="0"/>
              </a:rPr>
              <a:t> </a:t>
            </a:r>
            <a:r>
              <a:rPr lang="en-US" b="1" dirty="0" err="1">
                <a:latin typeface="Bahnschrift" panose="020B0502040204020203" pitchFamily="34" charset="0"/>
              </a:rPr>
              <a:t>Sahayata</a:t>
            </a:r>
            <a:r>
              <a:rPr lang="en-US" b="1" dirty="0">
                <a:latin typeface="Bahnschrift" panose="020B0502040204020203" pitchFamily="34" charset="0"/>
              </a:rPr>
              <a:t> Kendra for MDT adherence</a:t>
            </a:r>
            <a:br>
              <a:rPr lang="en-US" sz="2800" b="1" dirty="0">
                <a:latin typeface="Aharoni" panose="02010803020104030203" pitchFamily="2" charset="-79"/>
                <a:cs typeface="Aharoni" panose="02010803020104030203" pitchFamily="2" charset="-79"/>
              </a:rPr>
            </a:br>
            <a:br>
              <a:rPr lang="en-US" sz="2800" b="1" dirty="0">
                <a:latin typeface="Aharoni" panose="02010803020104030203" pitchFamily="2" charset="-79"/>
                <a:cs typeface="Aharoni" panose="02010803020104030203" pitchFamily="2" charset="-79"/>
              </a:rPr>
            </a:br>
            <a:r>
              <a:rPr lang="en-US" sz="2800" dirty="0">
                <a:latin typeface="Abadi" panose="020B0604020104020204" pitchFamily="34" charset="0"/>
              </a:rPr>
              <a:t>Bankura, West Bengal</a:t>
            </a:r>
            <a:br>
              <a:rPr lang="en-US" sz="2800" b="1" dirty="0">
                <a:latin typeface="Aharoni" panose="02010803020104030203" pitchFamily="2" charset="-79"/>
                <a:cs typeface="Aharoni" panose="02010803020104030203" pitchFamily="2" charset="-79"/>
              </a:rPr>
            </a:br>
            <a:endParaRPr lang="en-US" sz="2800" b="1" dirty="0">
              <a:latin typeface="Aharoni" panose="02010803020104030203" pitchFamily="2" charset="-79"/>
              <a:cs typeface="Aharoni" panose="02010803020104030203" pitchFamily="2" charset="-79"/>
            </a:endParaRPr>
          </a:p>
        </p:txBody>
      </p:sp>
      <p:sp>
        <p:nvSpPr>
          <p:cNvPr id="12" name="Subtitle 2">
            <a:extLst>
              <a:ext uri="{FF2B5EF4-FFF2-40B4-BE49-F238E27FC236}">
                <a16:creationId xmlns:a16="http://schemas.microsoft.com/office/drawing/2014/main" id="{23F37179-7130-4152-9F6C-7D37ED53210A}"/>
              </a:ext>
            </a:extLst>
          </p:cNvPr>
          <p:cNvSpPr>
            <a:spLocks noGrp="1"/>
          </p:cNvSpPr>
          <p:nvPr>
            <p:ph type="subTitle" idx="1"/>
          </p:nvPr>
        </p:nvSpPr>
        <p:spPr>
          <a:xfrm>
            <a:off x="2429230" y="3899438"/>
            <a:ext cx="6931587" cy="1143000"/>
          </a:xfrm>
        </p:spPr>
        <p:txBody>
          <a:bodyPr>
            <a:normAutofit/>
          </a:bodyPr>
          <a:lstStyle/>
          <a:p>
            <a:r>
              <a:rPr lang="en-US" sz="2400" dirty="0">
                <a:latin typeface="Abadi" panose="020B0604020104020204" pitchFamily="34" charset="0"/>
              </a:rPr>
              <a:t>Dr. Arup Chakrabartty, SPL, NLR India Foundation</a:t>
            </a:r>
          </a:p>
        </p:txBody>
      </p:sp>
    </p:spTree>
    <p:extLst>
      <p:ext uri="{BB962C8B-B14F-4D97-AF65-F5344CB8AC3E}">
        <p14:creationId xmlns:p14="http://schemas.microsoft.com/office/powerpoint/2010/main" val="331596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0795-26F5-4BB8-932E-417E2C6256FC}"/>
              </a:ext>
            </a:extLst>
          </p:cNvPr>
          <p:cNvSpPr>
            <a:spLocks noGrp="1"/>
          </p:cNvSpPr>
          <p:nvPr>
            <p:ph type="title"/>
          </p:nvPr>
        </p:nvSpPr>
        <p:spPr>
          <a:xfrm>
            <a:off x="1148185" y="145200"/>
            <a:ext cx="2777136" cy="1450757"/>
          </a:xfrm>
        </p:spPr>
        <p:txBody>
          <a:bodyPr vert="horz" lIns="91440" tIns="45720" rIns="91440" bIns="45720" rtlCol="0" anchor="b">
            <a:normAutofit fontScale="90000"/>
          </a:bodyPr>
          <a:lstStyle/>
          <a:p>
            <a:r>
              <a:rPr lang="en-US" sz="3600" b="1" dirty="0">
                <a:latin typeface="Bahnschrift" panose="020B0502040204020203" pitchFamily="34" charset="0"/>
                <a:cs typeface="Arial" panose="020B0604020202020204" pitchFamily="34" charset="0"/>
              </a:rPr>
              <a:t>Standard Operating Procedure</a:t>
            </a:r>
          </a:p>
        </p:txBody>
      </p:sp>
      <p:pic>
        <p:nvPicPr>
          <p:cNvPr id="4" name="Picture 3">
            <a:extLst>
              <a:ext uri="{FF2B5EF4-FFF2-40B4-BE49-F238E27FC236}">
                <a16:creationId xmlns:a16="http://schemas.microsoft.com/office/drawing/2014/main" id="{8848AB0D-641C-48D0-A27B-1372DD0BA926}"/>
              </a:ext>
            </a:extLst>
          </p:cNvPr>
          <p:cNvPicPr>
            <a:picLocks noChangeAspect="1"/>
          </p:cNvPicPr>
          <p:nvPr/>
        </p:nvPicPr>
        <p:blipFill>
          <a:blip r:embed="rId2"/>
          <a:stretch>
            <a:fillRect/>
          </a:stretch>
        </p:blipFill>
        <p:spPr>
          <a:xfrm>
            <a:off x="3657600" y="0"/>
            <a:ext cx="8534400" cy="6325386"/>
          </a:xfrm>
          <a:prstGeom prst="rect">
            <a:avLst/>
          </a:prstGeom>
        </p:spPr>
      </p:pic>
      <p:pic>
        <p:nvPicPr>
          <p:cNvPr id="5" name="Picture 4">
            <a:extLst>
              <a:ext uri="{FF2B5EF4-FFF2-40B4-BE49-F238E27FC236}">
                <a16:creationId xmlns:a16="http://schemas.microsoft.com/office/drawing/2014/main" id="{EA87B489-D7E2-4A97-9545-2A35F59C5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pic>
        <p:nvPicPr>
          <p:cNvPr id="7" name="Picture 6">
            <a:extLst>
              <a:ext uri="{FF2B5EF4-FFF2-40B4-BE49-F238E27FC236}">
                <a16:creationId xmlns:a16="http://schemas.microsoft.com/office/drawing/2014/main" id="{60A67695-901A-45CE-BCFE-AD5B87E88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97" y="1894788"/>
            <a:ext cx="3680224" cy="3525624"/>
          </a:xfrm>
          <a:prstGeom prst="rect">
            <a:avLst/>
          </a:prstGeom>
        </p:spPr>
      </p:pic>
    </p:spTree>
    <p:extLst>
      <p:ext uri="{BB962C8B-B14F-4D97-AF65-F5344CB8AC3E}">
        <p14:creationId xmlns:p14="http://schemas.microsoft.com/office/powerpoint/2010/main" val="259398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21D9-6D88-4B78-9DEF-B823BB1A52C0}"/>
              </a:ext>
            </a:extLst>
          </p:cNvPr>
          <p:cNvSpPr>
            <a:spLocks noGrp="1"/>
          </p:cNvSpPr>
          <p:nvPr>
            <p:ph type="title"/>
          </p:nvPr>
        </p:nvSpPr>
        <p:spPr>
          <a:xfrm>
            <a:off x="710466" y="218823"/>
            <a:ext cx="10771067" cy="1047579"/>
          </a:xfrm>
        </p:spPr>
        <p:txBody>
          <a:bodyPr vert="horz" lIns="91440" tIns="45720" rIns="91440" bIns="45720" rtlCol="0" anchor="b">
            <a:normAutofit fontScale="90000"/>
          </a:bodyPr>
          <a:lstStyle/>
          <a:p>
            <a:r>
              <a:rPr lang="en-US" sz="3600" b="1" dirty="0">
                <a:latin typeface="Bahnschrift" panose="020B0502040204020203" pitchFamily="34" charset="0"/>
                <a:cs typeface="Arial" panose="020B0604020202020204" pitchFamily="34" charset="0"/>
              </a:rPr>
              <a:t>Online review meeting – BMOH, Sr PHN/PHN, RS, PMW, STS  facilitated by CMOH, Dy CMHO 1, Dy CMHO 2, DTO, MODNT</a:t>
            </a:r>
          </a:p>
        </p:txBody>
      </p:sp>
      <p:sp>
        <p:nvSpPr>
          <p:cNvPr id="3" name="Content Placeholder 2">
            <a:extLst>
              <a:ext uri="{FF2B5EF4-FFF2-40B4-BE49-F238E27FC236}">
                <a16:creationId xmlns:a16="http://schemas.microsoft.com/office/drawing/2014/main" id="{8F70C3B9-B324-4776-AC40-8CC87F312A57}"/>
              </a:ext>
            </a:extLst>
          </p:cNvPr>
          <p:cNvSpPr>
            <a:spLocks noGrp="1"/>
          </p:cNvSpPr>
          <p:nvPr>
            <p:ph idx="1"/>
          </p:nvPr>
        </p:nvSpPr>
        <p:spPr>
          <a:xfrm>
            <a:off x="886124" y="1883441"/>
            <a:ext cx="1989056" cy="4023360"/>
          </a:xfrm>
        </p:spPr>
        <p:txBody>
          <a:bodyPr>
            <a:normAutofit lnSpcReduction="10000"/>
          </a:bodyPr>
          <a:lstStyle/>
          <a:p>
            <a:r>
              <a:rPr lang="en-IN" dirty="0">
                <a:latin typeface="Arial" panose="020B0604020202020204" pitchFamily="34" charset="0"/>
                <a:cs typeface="Arial" panose="020B0604020202020204" pitchFamily="34" charset="0"/>
              </a:rPr>
              <a:t>Sensitization meeting with </a:t>
            </a:r>
            <a:r>
              <a:rPr lang="en-IN" dirty="0" err="1">
                <a:latin typeface="Arial" panose="020B0604020202020204" pitchFamily="34" charset="0"/>
                <a:cs typeface="Arial" panose="020B0604020202020204" pitchFamily="34" charset="0"/>
              </a:rPr>
              <a:t>Rogi</a:t>
            </a:r>
            <a:r>
              <a:rPr lang="en-IN" dirty="0">
                <a:latin typeface="Arial" panose="020B0604020202020204" pitchFamily="34" charset="0"/>
                <a:cs typeface="Arial" panose="020B0604020202020204" pitchFamily="34" charset="0"/>
              </a:rPr>
              <a:t> </a:t>
            </a:r>
            <a:r>
              <a:rPr lang="en-IN" dirty="0" err="1">
                <a:latin typeface="Arial" panose="020B0604020202020204" pitchFamily="34" charset="0"/>
                <a:cs typeface="Arial" panose="020B0604020202020204" pitchFamily="34" charset="0"/>
              </a:rPr>
              <a:t>Sahayaks</a:t>
            </a:r>
            <a:r>
              <a:rPr lang="en-IN" dirty="0">
                <a:latin typeface="Arial" panose="020B0604020202020204" pitchFamily="34" charset="0"/>
                <a:cs typeface="Arial" panose="020B0604020202020204" pitchFamily="34" charset="0"/>
              </a:rPr>
              <a:t>, PMWs, BMOH, PHNs of 16 blocks in Bankura facilitated by CMOH, Dy CMOH 1, DLO, MODNT, DTO of Bankura apart from SPL, West Bengal on 09/01/2025</a:t>
            </a:r>
            <a:endParaRPr lang="en-US" dirty="0"/>
          </a:p>
        </p:txBody>
      </p:sp>
      <p:pic>
        <p:nvPicPr>
          <p:cNvPr id="4" name="Picture 3">
            <a:extLst>
              <a:ext uri="{FF2B5EF4-FFF2-40B4-BE49-F238E27FC236}">
                <a16:creationId xmlns:a16="http://schemas.microsoft.com/office/drawing/2014/main" id="{96EC1F59-1CF7-47DD-B8E4-A8351392A20C}"/>
              </a:ext>
            </a:extLst>
          </p:cNvPr>
          <p:cNvPicPr>
            <a:picLocks noChangeAspect="1"/>
          </p:cNvPicPr>
          <p:nvPr/>
        </p:nvPicPr>
        <p:blipFill>
          <a:blip r:embed="rId2"/>
          <a:stretch>
            <a:fillRect/>
          </a:stretch>
        </p:blipFill>
        <p:spPr>
          <a:xfrm>
            <a:off x="2890886" y="1737360"/>
            <a:ext cx="3257039" cy="4561475"/>
          </a:xfrm>
          <a:prstGeom prst="rect">
            <a:avLst/>
          </a:prstGeom>
        </p:spPr>
      </p:pic>
      <p:pic>
        <p:nvPicPr>
          <p:cNvPr id="5" name="Picture 4">
            <a:extLst>
              <a:ext uri="{FF2B5EF4-FFF2-40B4-BE49-F238E27FC236}">
                <a16:creationId xmlns:a16="http://schemas.microsoft.com/office/drawing/2014/main" id="{6AC38C7A-0CDE-4375-AC7A-8B5893C891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30627"/>
            <a:ext cx="6060770" cy="4651319"/>
          </a:xfrm>
          <a:prstGeom prst="rect">
            <a:avLst/>
          </a:prstGeom>
          <a:noFill/>
          <a:ln>
            <a:noFill/>
          </a:ln>
        </p:spPr>
      </p:pic>
      <p:pic>
        <p:nvPicPr>
          <p:cNvPr id="6" name="Picture 5">
            <a:extLst>
              <a:ext uri="{FF2B5EF4-FFF2-40B4-BE49-F238E27FC236}">
                <a16:creationId xmlns:a16="http://schemas.microsoft.com/office/drawing/2014/main" id="{10DEC3AD-AC93-44C4-AEC8-192E23C3E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374" y="0"/>
            <a:ext cx="781396" cy="802178"/>
          </a:xfrm>
          <a:prstGeom prst="rect">
            <a:avLst/>
          </a:prstGeom>
        </p:spPr>
      </p:pic>
    </p:spTree>
    <p:extLst>
      <p:ext uri="{BB962C8B-B14F-4D97-AF65-F5344CB8AC3E}">
        <p14:creationId xmlns:p14="http://schemas.microsoft.com/office/powerpoint/2010/main" val="423236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AA41-3E81-451E-A715-B83E279721BC}"/>
              </a:ext>
            </a:extLst>
          </p:cNvPr>
          <p:cNvSpPr>
            <a:spLocks noGrp="1"/>
          </p:cNvSpPr>
          <p:nvPr>
            <p:ph type="title"/>
          </p:nvPr>
        </p:nvSpPr>
        <p:spPr>
          <a:xfrm>
            <a:off x="1097280" y="76799"/>
            <a:ext cx="10058400" cy="1450757"/>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Strengthening Patient Follow-Up and MDT Adherence Monitoring</a:t>
            </a:r>
          </a:p>
        </p:txBody>
      </p:sp>
      <p:sp>
        <p:nvSpPr>
          <p:cNvPr id="3" name="Content Placeholder 2">
            <a:extLst>
              <a:ext uri="{FF2B5EF4-FFF2-40B4-BE49-F238E27FC236}">
                <a16:creationId xmlns:a16="http://schemas.microsoft.com/office/drawing/2014/main" id="{3AF047E8-1EBD-46FF-9BEB-B36924EB326F}"/>
              </a:ext>
            </a:extLst>
          </p:cNvPr>
          <p:cNvSpPr>
            <a:spLocks noGrp="1"/>
          </p:cNvSpPr>
          <p:nvPr>
            <p:ph idx="1"/>
          </p:nvPr>
        </p:nvSpPr>
        <p:spPr/>
        <p:txBody>
          <a:bodyPr>
            <a:normAutofit lnSpcReduction="10000"/>
          </a:bodyPr>
          <a:lstStyle/>
          <a:p>
            <a:pPr lvl="0"/>
            <a:r>
              <a:rPr lang="en-US" b="1" dirty="0"/>
              <a:t>Structured Follow-Up:</a:t>
            </a:r>
            <a:br>
              <a:rPr lang="en-US" dirty="0"/>
            </a:br>
            <a:r>
              <a:rPr lang="en-US" dirty="0"/>
              <a:t>At the beginning of each month, PMWs shared lists of MDT patients with RS, who began contacting them. A simple checklist guided patient interaction, and RS submitted reports to PHNs or PMWs. Based on responses, support was delivered through ASHA home visits, PMW’s priority visit, or referrals to health facilities.</a:t>
            </a:r>
          </a:p>
          <a:p>
            <a:pPr lvl="0"/>
            <a:r>
              <a:rPr lang="en-US" b="1" dirty="0"/>
              <a:t>Direct Support Access:</a:t>
            </a:r>
            <a:br>
              <a:rPr lang="en-US" dirty="0"/>
            </a:br>
            <a:r>
              <a:rPr lang="en-US" dirty="0"/>
              <a:t>Patients received RS contact numbers, enabling them to report side effects, drug reactions, or emotional distress directly. This open channel built patient trust and ensured timely interventions.</a:t>
            </a:r>
          </a:p>
          <a:p>
            <a:pPr lvl="0"/>
            <a:r>
              <a:rPr lang="en-US" b="1" dirty="0"/>
              <a:t>Community Confidence:</a:t>
            </a:r>
            <a:br>
              <a:rPr lang="en-US" dirty="0"/>
            </a:br>
            <a:r>
              <a:rPr lang="en-US" dirty="0"/>
              <a:t>The model empowered patients to take active roles in their treatment. ASHAs, previously less involved in follow-up, became more accountable and responsive due to heightened community expectations.</a:t>
            </a:r>
          </a:p>
          <a:p>
            <a:endParaRPr lang="en-US" dirty="0"/>
          </a:p>
        </p:txBody>
      </p:sp>
      <p:pic>
        <p:nvPicPr>
          <p:cNvPr id="4" name="Picture 3">
            <a:extLst>
              <a:ext uri="{FF2B5EF4-FFF2-40B4-BE49-F238E27FC236}">
                <a16:creationId xmlns:a16="http://schemas.microsoft.com/office/drawing/2014/main" id="{628E450E-81C8-4A74-808A-11E43FE99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213537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C03A-A7D5-4D54-9B98-4D2745913991}"/>
              </a:ext>
            </a:extLst>
          </p:cNvPr>
          <p:cNvSpPr>
            <a:spLocks noGrp="1"/>
          </p:cNvSpPr>
          <p:nvPr>
            <p:ph type="title"/>
          </p:nvPr>
        </p:nvSpPr>
        <p:spPr>
          <a:xfrm>
            <a:off x="1172695" y="76799"/>
            <a:ext cx="10058400" cy="1450757"/>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9B66F237-0EF0-4AAA-89C9-5B9FDD20FCAA}"/>
              </a:ext>
            </a:extLst>
          </p:cNvPr>
          <p:cNvSpPr>
            <a:spLocks noGrp="1"/>
          </p:cNvSpPr>
          <p:nvPr>
            <p:ph idx="1"/>
          </p:nvPr>
        </p:nvSpPr>
        <p:spPr/>
        <p:txBody>
          <a:bodyPr>
            <a:normAutofit/>
          </a:bodyPr>
          <a:lstStyle/>
          <a:p>
            <a:pPr>
              <a:buFont typeface="Wingdings" panose="05000000000000000000" pitchFamily="2" charset="2"/>
              <a:buChar char="§"/>
            </a:pPr>
            <a:r>
              <a:rPr lang="en-US" sz="2400" dirty="0"/>
              <a:t>The follow-up mechanism is now active across all 16 blocks. </a:t>
            </a:r>
          </a:p>
          <a:p>
            <a:pPr>
              <a:buFont typeface="Wingdings" panose="05000000000000000000" pitchFamily="2" charset="2"/>
              <a:buChar char="§"/>
            </a:pPr>
            <a:r>
              <a:rPr lang="en-US" sz="2400" dirty="0"/>
              <a:t>From January to March 2025, 208 leprosy patients were monitored biweekly. </a:t>
            </a:r>
          </a:p>
          <a:p>
            <a:pPr>
              <a:buFont typeface="Wingdings" panose="05000000000000000000" pitchFamily="2" charset="2"/>
              <a:buChar char="§"/>
            </a:pPr>
            <a:r>
              <a:rPr lang="en-US" sz="2400" dirty="0"/>
              <a:t>The model also extended to select TB such as pediatric TB, drug-resistant TB, and cases requiring intensive follow-up, with RS support guided by STS and DTO.</a:t>
            </a:r>
          </a:p>
        </p:txBody>
      </p:sp>
      <p:pic>
        <p:nvPicPr>
          <p:cNvPr id="4" name="Picture 3">
            <a:extLst>
              <a:ext uri="{FF2B5EF4-FFF2-40B4-BE49-F238E27FC236}">
                <a16:creationId xmlns:a16="http://schemas.microsoft.com/office/drawing/2014/main" id="{D7E420AD-4D6C-4ABC-A73C-3D11D7E3D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337073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6E55-1C58-419B-BDE1-9502047D5D86}"/>
              </a:ext>
            </a:extLst>
          </p:cNvPr>
          <p:cNvSpPr>
            <a:spLocks noGrp="1"/>
          </p:cNvSpPr>
          <p:nvPr>
            <p:ph type="title"/>
          </p:nvPr>
        </p:nvSpPr>
        <p:spPr>
          <a:xfrm>
            <a:off x="1206632" y="90004"/>
            <a:ext cx="10515600" cy="895547"/>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Results (Jan – March 2025)</a:t>
            </a:r>
          </a:p>
        </p:txBody>
      </p:sp>
      <p:graphicFrame>
        <p:nvGraphicFramePr>
          <p:cNvPr id="4" name="Table 3">
            <a:extLst>
              <a:ext uri="{FF2B5EF4-FFF2-40B4-BE49-F238E27FC236}">
                <a16:creationId xmlns:a16="http://schemas.microsoft.com/office/drawing/2014/main" id="{8D648BE0-7FA0-4303-A587-C044105624B6}"/>
              </a:ext>
            </a:extLst>
          </p:cNvPr>
          <p:cNvGraphicFramePr>
            <a:graphicFrameLocks noGrp="1"/>
          </p:cNvGraphicFramePr>
          <p:nvPr>
            <p:extLst>
              <p:ext uri="{D42A27DB-BD31-4B8C-83A1-F6EECF244321}">
                <p14:modId xmlns:p14="http://schemas.microsoft.com/office/powerpoint/2010/main" val="3081374974"/>
              </p:ext>
            </p:extLst>
          </p:nvPr>
        </p:nvGraphicFramePr>
        <p:xfrm>
          <a:off x="1206632" y="1240074"/>
          <a:ext cx="9954704" cy="4751704"/>
        </p:xfrm>
        <a:graphic>
          <a:graphicData uri="http://schemas.openxmlformats.org/drawingml/2006/table">
            <a:tbl>
              <a:tblPr>
                <a:tableStyleId>{5FD0F851-EC5A-4D38-B0AD-8093EC10F338}</a:tableStyleId>
              </a:tblPr>
              <a:tblGrid>
                <a:gridCol w="336544">
                  <a:extLst>
                    <a:ext uri="{9D8B030D-6E8A-4147-A177-3AD203B41FA5}">
                      <a16:colId xmlns:a16="http://schemas.microsoft.com/office/drawing/2014/main" val="1629367727"/>
                    </a:ext>
                  </a:extLst>
                </a:gridCol>
                <a:gridCol w="1649592">
                  <a:extLst>
                    <a:ext uri="{9D8B030D-6E8A-4147-A177-3AD203B41FA5}">
                      <a16:colId xmlns:a16="http://schemas.microsoft.com/office/drawing/2014/main" val="2817827732"/>
                    </a:ext>
                  </a:extLst>
                </a:gridCol>
                <a:gridCol w="1556464">
                  <a:extLst>
                    <a:ext uri="{9D8B030D-6E8A-4147-A177-3AD203B41FA5}">
                      <a16:colId xmlns:a16="http://schemas.microsoft.com/office/drawing/2014/main" val="2634171424"/>
                    </a:ext>
                  </a:extLst>
                </a:gridCol>
                <a:gridCol w="1753587">
                  <a:extLst>
                    <a:ext uri="{9D8B030D-6E8A-4147-A177-3AD203B41FA5}">
                      <a16:colId xmlns:a16="http://schemas.microsoft.com/office/drawing/2014/main" val="665335196"/>
                    </a:ext>
                  </a:extLst>
                </a:gridCol>
                <a:gridCol w="1238840">
                  <a:extLst>
                    <a:ext uri="{9D8B030D-6E8A-4147-A177-3AD203B41FA5}">
                      <a16:colId xmlns:a16="http://schemas.microsoft.com/office/drawing/2014/main" val="4170030395"/>
                    </a:ext>
                  </a:extLst>
                </a:gridCol>
                <a:gridCol w="1705834">
                  <a:extLst>
                    <a:ext uri="{9D8B030D-6E8A-4147-A177-3AD203B41FA5}">
                      <a16:colId xmlns:a16="http://schemas.microsoft.com/office/drawing/2014/main" val="66828969"/>
                    </a:ext>
                  </a:extLst>
                </a:gridCol>
                <a:gridCol w="1713843">
                  <a:extLst>
                    <a:ext uri="{9D8B030D-6E8A-4147-A177-3AD203B41FA5}">
                      <a16:colId xmlns:a16="http://schemas.microsoft.com/office/drawing/2014/main" val="1268442570"/>
                    </a:ext>
                  </a:extLst>
                </a:gridCol>
              </a:tblGrid>
              <a:tr h="480614">
                <a:tc>
                  <a:txBody>
                    <a:bodyPr/>
                    <a:lstStyle/>
                    <a:p>
                      <a:pPr algn="ctr" fontAlgn="t"/>
                      <a:r>
                        <a:rPr lang="en-US" sz="1600" u="none" strike="noStrike" dirty="0">
                          <a:effectLst/>
                        </a:rPr>
                        <a:t>#</a:t>
                      </a:r>
                      <a:endParaRPr lang="en-US" sz="1600" b="1" i="0" u="none" strike="noStrike" dirty="0">
                        <a:solidFill>
                          <a:srgbClr val="000000"/>
                        </a:solidFill>
                        <a:effectLst/>
                        <a:latin typeface="+mn-lt"/>
                      </a:endParaRPr>
                    </a:p>
                  </a:txBody>
                  <a:tcPr marL="2237" marR="2237" marT="2237" marB="0"/>
                </a:tc>
                <a:tc>
                  <a:txBody>
                    <a:bodyPr/>
                    <a:lstStyle/>
                    <a:p>
                      <a:pPr algn="ctr" fontAlgn="t"/>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b="1" u="none" strike="noStrike" dirty="0">
                          <a:effectLst/>
                        </a:rPr>
                        <a:t>Functional ?</a:t>
                      </a:r>
                    </a:p>
                    <a:p>
                      <a:pPr algn="ctr" fontAlgn="t"/>
                      <a:r>
                        <a:rPr lang="en-US" sz="1600" b="1" u="none" strike="noStrike" dirty="0">
                          <a:effectLst/>
                        </a:rPr>
                        <a:t>July 2024</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b="1" u="none" strike="noStrike" dirty="0">
                          <a:effectLst/>
                        </a:rPr>
                        <a:t>Functional ?</a:t>
                      </a:r>
                    </a:p>
                    <a:p>
                      <a:pPr algn="ctr" fontAlgn="t"/>
                      <a:r>
                        <a:rPr lang="en-US" sz="1600" b="1" u="none" strike="noStrike" dirty="0">
                          <a:effectLst/>
                        </a:rPr>
                        <a:t>Jan 2025</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b="1" u="none" strike="noStrike" dirty="0">
                          <a:effectLst/>
                        </a:rPr>
                        <a:t>Functional ?</a:t>
                      </a:r>
                    </a:p>
                    <a:p>
                      <a:pPr algn="ctr" fontAlgn="t"/>
                      <a:r>
                        <a:rPr lang="en-US" sz="1600" b="1" u="none" strike="noStrike" dirty="0">
                          <a:effectLst/>
                        </a:rPr>
                        <a:t>April 2025</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b="1" u="none" strike="noStrike" dirty="0">
                          <a:effectLst/>
                        </a:rPr>
                        <a:t>Number of </a:t>
                      </a:r>
                    </a:p>
                    <a:p>
                      <a:pPr algn="ctr" fontAlgn="t"/>
                      <a:r>
                        <a:rPr lang="en-US" sz="1600" b="1" u="none" strike="noStrike" dirty="0">
                          <a:effectLst/>
                        </a:rPr>
                        <a:t>on MDT</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b="1" u="none" strike="noStrike" dirty="0">
                          <a:effectLst/>
                        </a:rPr>
                        <a:t>Number contacted </a:t>
                      </a:r>
                    </a:p>
                    <a:p>
                      <a:pPr algn="ctr" fontAlgn="t"/>
                      <a:r>
                        <a:rPr lang="en-US" sz="1600" b="1" u="none" strike="noStrike" dirty="0">
                          <a:effectLst/>
                        </a:rPr>
                        <a:t>by </a:t>
                      </a:r>
                      <a:r>
                        <a:rPr lang="en-US" sz="1600" b="1" u="none" strike="noStrike" dirty="0" err="1">
                          <a:effectLst/>
                        </a:rPr>
                        <a:t>Rogi</a:t>
                      </a:r>
                      <a:r>
                        <a:rPr lang="en-US" sz="1600" b="1" u="none" strike="noStrike" dirty="0">
                          <a:effectLst/>
                        </a:rPr>
                        <a:t> </a:t>
                      </a:r>
                      <a:r>
                        <a:rPr lang="en-US" sz="1600" b="1" u="none" strike="noStrike" dirty="0" err="1">
                          <a:effectLst/>
                        </a:rPr>
                        <a:t>Sahayak</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3325247005"/>
                  </a:ext>
                </a:extLst>
              </a:tr>
              <a:tr h="241560">
                <a:tc>
                  <a:txBody>
                    <a:bodyPr/>
                    <a:lstStyle/>
                    <a:p>
                      <a:pPr algn="ctr" fontAlgn="t"/>
                      <a:r>
                        <a:rPr lang="en-US" sz="1600" u="none" strike="noStrike">
                          <a:effectLst/>
                        </a:rPr>
                        <a:t>1</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Ranibandh</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No</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Yes</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Yes</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16</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13</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1468263874"/>
                  </a:ext>
                </a:extLst>
              </a:tr>
              <a:tr h="241560">
                <a:tc>
                  <a:txBody>
                    <a:bodyPr/>
                    <a:lstStyle/>
                    <a:p>
                      <a:pPr algn="ctr" fontAlgn="t"/>
                      <a:r>
                        <a:rPr lang="en-US" sz="1600" u="none" strike="noStrike">
                          <a:effectLst/>
                        </a:rPr>
                        <a:t>2</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Khatra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14</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14</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2321321590"/>
                  </a:ext>
                </a:extLst>
              </a:tr>
              <a:tr h="272725">
                <a:tc>
                  <a:txBody>
                    <a:bodyPr/>
                    <a:lstStyle/>
                    <a:p>
                      <a:pPr algn="ctr" fontAlgn="t"/>
                      <a:r>
                        <a:rPr lang="en-US" sz="1600" u="none" strike="noStrike">
                          <a:effectLst/>
                        </a:rPr>
                        <a:t>3</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Raipur</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4</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4</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1394118906"/>
                  </a:ext>
                </a:extLst>
              </a:tr>
              <a:tr h="241560">
                <a:tc>
                  <a:txBody>
                    <a:bodyPr/>
                    <a:lstStyle/>
                    <a:p>
                      <a:pPr algn="ctr" fontAlgn="t"/>
                      <a:r>
                        <a:rPr lang="en-US" sz="1600" u="none" strike="noStrike">
                          <a:effectLst/>
                        </a:rPr>
                        <a:t>4</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Sarenga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20</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20</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2130516954"/>
                  </a:ext>
                </a:extLst>
              </a:tr>
              <a:tr h="279245">
                <a:tc>
                  <a:txBody>
                    <a:bodyPr/>
                    <a:lstStyle/>
                    <a:p>
                      <a:pPr algn="ctr" fontAlgn="t"/>
                      <a:r>
                        <a:rPr lang="en-US" sz="1600" u="none" strike="noStrike">
                          <a:effectLst/>
                        </a:rPr>
                        <a:t>5</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Simlapal</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15</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15</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497010010"/>
                  </a:ext>
                </a:extLst>
              </a:tr>
              <a:tr h="241560">
                <a:tc>
                  <a:txBody>
                    <a:bodyPr/>
                    <a:lstStyle/>
                    <a:p>
                      <a:pPr algn="ctr" fontAlgn="t"/>
                      <a:r>
                        <a:rPr lang="en-US" sz="1600" u="none" strike="noStrike">
                          <a:effectLst/>
                        </a:rPr>
                        <a:t>6</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Taldangra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5</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5</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2286978547"/>
                  </a:ext>
                </a:extLst>
              </a:tr>
              <a:tr h="241560">
                <a:tc>
                  <a:txBody>
                    <a:bodyPr/>
                    <a:lstStyle/>
                    <a:p>
                      <a:pPr algn="ctr" fontAlgn="t"/>
                      <a:r>
                        <a:rPr lang="en-US" sz="1600" u="none" strike="noStrike">
                          <a:effectLst/>
                        </a:rPr>
                        <a:t>7</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Hirbandh</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16</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16</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819735169"/>
                  </a:ext>
                </a:extLst>
              </a:tr>
              <a:tr h="241560">
                <a:tc>
                  <a:txBody>
                    <a:bodyPr/>
                    <a:lstStyle/>
                    <a:p>
                      <a:pPr algn="ctr" fontAlgn="t"/>
                      <a:r>
                        <a:rPr lang="en-US" sz="1600" u="none" strike="noStrike">
                          <a:effectLst/>
                        </a:rPr>
                        <a:t>8</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Indpur</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17</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17</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3225703694"/>
                  </a:ext>
                </a:extLst>
              </a:tr>
              <a:tr h="241560">
                <a:tc>
                  <a:txBody>
                    <a:bodyPr/>
                    <a:lstStyle/>
                    <a:p>
                      <a:pPr algn="ctr" fontAlgn="t"/>
                      <a:r>
                        <a:rPr lang="en-US" sz="1600" u="none" strike="noStrike">
                          <a:effectLst/>
                        </a:rPr>
                        <a:t>9</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Anchuri</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17</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17</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601301382"/>
                  </a:ext>
                </a:extLst>
              </a:tr>
              <a:tr h="241560">
                <a:tc>
                  <a:txBody>
                    <a:bodyPr/>
                    <a:lstStyle/>
                    <a:p>
                      <a:pPr algn="ctr" fontAlgn="t"/>
                      <a:r>
                        <a:rPr lang="en-US" sz="1600" u="none" strike="noStrike">
                          <a:effectLst/>
                        </a:rPr>
                        <a:t>10</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Chatna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17</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15</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194627920"/>
                  </a:ext>
                </a:extLst>
              </a:tr>
              <a:tr h="241560">
                <a:tc>
                  <a:txBody>
                    <a:bodyPr/>
                    <a:lstStyle/>
                    <a:p>
                      <a:pPr algn="ctr" fontAlgn="t"/>
                      <a:r>
                        <a:rPr lang="en-US" sz="1600" u="none" strike="noStrike">
                          <a:effectLst/>
                        </a:rPr>
                        <a:t>11</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Saltora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14</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13</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2349272286"/>
                  </a:ext>
                </a:extLst>
              </a:tr>
              <a:tr h="241560">
                <a:tc>
                  <a:txBody>
                    <a:bodyPr/>
                    <a:lstStyle/>
                    <a:p>
                      <a:pPr algn="ctr" fontAlgn="t"/>
                      <a:r>
                        <a:rPr lang="en-US" sz="1600" u="none" strike="noStrike">
                          <a:effectLst/>
                        </a:rPr>
                        <a:t>12</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Kanchanpur</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9</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9</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3305858837"/>
                  </a:ext>
                </a:extLst>
              </a:tr>
              <a:tr h="241560">
                <a:tc>
                  <a:txBody>
                    <a:bodyPr/>
                    <a:lstStyle/>
                    <a:p>
                      <a:pPr algn="ctr" fontAlgn="t"/>
                      <a:r>
                        <a:rPr lang="en-US" sz="1600" u="none" strike="noStrike">
                          <a:effectLst/>
                        </a:rPr>
                        <a:t>13</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Amarkanan</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9</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9</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951100106"/>
                  </a:ext>
                </a:extLst>
              </a:tr>
              <a:tr h="241560">
                <a:tc>
                  <a:txBody>
                    <a:bodyPr/>
                    <a:lstStyle/>
                    <a:p>
                      <a:pPr algn="ctr" fontAlgn="t"/>
                      <a:r>
                        <a:rPr lang="en-US" sz="1600" u="none" strike="noStrike">
                          <a:effectLst/>
                        </a:rPr>
                        <a:t>14</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Mejia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13</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13</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3527024054"/>
                  </a:ext>
                </a:extLst>
              </a:tr>
              <a:tr h="241560">
                <a:tc>
                  <a:txBody>
                    <a:bodyPr/>
                    <a:lstStyle/>
                    <a:p>
                      <a:pPr algn="ctr" fontAlgn="t"/>
                      <a:r>
                        <a:rPr lang="en-US" sz="1600" u="none" strike="noStrike">
                          <a:effectLst/>
                        </a:rPr>
                        <a:t>15</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Barjora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8</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8</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1534900092"/>
                  </a:ext>
                </a:extLst>
              </a:tr>
              <a:tr h="241560">
                <a:tc>
                  <a:txBody>
                    <a:bodyPr/>
                    <a:lstStyle/>
                    <a:p>
                      <a:pPr algn="ctr" fontAlgn="t"/>
                      <a:r>
                        <a:rPr lang="en-US" sz="1600" u="none" strike="noStrike">
                          <a:effectLst/>
                        </a:rPr>
                        <a:t>16</a:t>
                      </a:r>
                      <a:endParaRPr lang="en-US" sz="1600" b="0" i="0" u="none" strike="noStrike">
                        <a:solidFill>
                          <a:srgbClr val="000000"/>
                        </a:solidFill>
                        <a:effectLst/>
                        <a:latin typeface="+mn-lt"/>
                      </a:endParaRPr>
                    </a:p>
                  </a:txBody>
                  <a:tcPr marL="2237" marR="2237" marT="2237" marB="0"/>
                </a:tc>
                <a:tc>
                  <a:txBody>
                    <a:bodyPr/>
                    <a:lstStyle/>
                    <a:p>
                      <a:pPr algn="l" fontAlgn="t"/>
                      <a:r>
                        <a:rPr lang="en-US" sz="1600" u="none" strike="noStrike">
                          <a:effectLst/>
                        </a:rPr>
                        <a:t>Onda</a:t>
                      </a:r>
                      <a:endParaRPr lang="en-US" sz="1600" b="0"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No</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a:effectLst/>
                        </a:rPr>
                        <a:t>Yes</a:t>
                      </a:r>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20</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20</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2194705400"/>
                  </a:ext>
                </a:extLst>
              </a:tr>
              <a:tr h="264739">
                <a:tc>
                  <a:txBody>
                    <a:bodyPr/>
                    <a:lstStyle/>
                    <a:p>
                      <a:pPr algn="ctr" fontAlgn="t"/>
                      <a:endParaRPr lang="en-US" sz="1600" b="0" i="0" u="none" strike="noStrike" dirty="0">
                        <a:solidFill>
                          <a:srgbClr val="000000"/>
                        </a:solidFill>
                        <a:effectLst/>
                        <a:latin typeface="+mn-lt"/>
                      </a:endParaRPr>
                    </a:p>
                  </a:txBody>
                  <a:tcPr marL="2237" marR="2237" marT="2237" marB="0"/>
                </a:tc>
                <a:tc>
                  <a:txBody>
                    <a:bodyPr/>
                    <a:lstStyle/>
                    <a:p>
                      <a:pPr algn="l" fontAlgn="t"/>
                      <a:r>
                        <a:rPr lang="en-US" sz="1600" u="none" strike="noStrike" dirty="0">
                          <a:effectLst/>
                        </a:rPr>
                        <a:t>TOTAL</a:t>
                      </a:r>
                      <a:endParaRPr lang="en-US" sz="1600" b="0" i="0" u="none" strike="noStrike" dirty="0">
                        <a:solidFill>
                          <a:srgbClr val="000000"/>
                        </a:solidFill>
                        <a:effectLst/>
                        <a:latin typeface="+mn-lt"/>
                      </a:endParaRPr>
                    </a:p>
                  </a:txBody>
                  <a:tcPr marL="2237" marR="2237" marT="2237" marB="0"/>
                </a:tc>
                <a:tc>
                  <a:txBody>
                    <a:bodyPr/>
                    <a:lstStyle/>
                    <a:p>
                      <a:pPr algn="ctr" fontAlgn="t"/>
                      <a:endParaRPr lang="en-US" sz="1600" b="1" i="0" u="none" strike="noStrike">
                        <a:solidFill>
                          <a:srgbClr val="000000"/>
                        </a:solidFill>
                        <a:effectLst/>
                        <a:latin typeface="+mn-lt"/>
                      </a:endParaRPr>
                    </a:p>
                  </a:txBody>
                  <a:tcPr marL="2237" marR="2237" marT="2237" marB="0"/>
                </a:tc>
                <a:tc>
                  <a:txBody>
                    <a:bodyPr/>
                    <a:lstStyle/>
                    <a:p>
                      <a:pPr algn="ctr" fontAlgn="t"/>
                      <a:endParaRPr lang="en-US" sz="1600" b="1" i="0" u="none" strike="noStrike">
                        <a:solidFill>
                          <a:srgbClr val="000000"/>
                        </a:solidFill>
                        <a:effectLst/>
                        <a:latin typeface="+mn-lt"/>
                      </a:endParaRPr>
                    </a:p>
                  </a:txBody>
                  <a:tcPr marL="2237" marR="2237" marT="2237" marB="0"/>
                </a:tc>
                <a:tc>
                  <a:txBody>
                    <a:bodyPr/>
                    <a:lstStyle/>
                    <a:p>
                      <a:pPr algn="ctr" fontAlgn="t"/>
                      <a:endParaRPr lang="en-US" sz="1600" b="1" i="0" u="none" strike="noStrike">
                        <a:solidFill>
                          <a:srgbClr val="000000"/>
                        </a:solidFill>
                        <a:effectLst/>
                        <a:latin typeface="+mn-lt"/>
                      </a:endParaRPr>
                    </a:p>
                  </a:txBody>
                  <a:tcPr marL="2237" marR="2237" marT="2237" marB="0"/>
                </a:tc>
                <a:tc>
                  <a:txBody>
                    <a:bodyPr/>
                    <a:lstStyle/>
                    <a:p>
                      <a:pPr algn="ctr" fontAlgn="t"/>
                      <a:r>
                        <a:rPr lang="en-US" sz="1600" u="none" strike="noStrike" dirty="0">
                          <a:effectLst/>
                        </a:rPr>
                        <a:t>214</a:t>
                      </a:r>
                      <a:endParaRPr lang="en-US" sz="1600" b="1" i="0" u="none" strike="noStrike" dirty="0">
                        <a:solidFill>
                          <a:srgbClr val="000000"/>
                        </a:solidFill>
                        <a:effectLst/>
                        <a:latin typeface="+mn-lt"/>
                      </a:endParaRPr>
                    </a:p>
                  </a:txBody>
                  <a:tcPr marL="2237" marR="2237" marT="2237" marB="0"/>
                </a:tc>
                <a:tc>
                  <a:txBody>
                    <a:bodyPr/>
                    <a:lstStyle/>
                    <a:p>
                      <a:pPr algn="ctr" fontAlgn="t"/>
                      <a:r>
                        <a:rPr lang="en-US" sz="1600" u="none" strike="noStrike" dirty="0">
                          <a:effectLst/>
                        </a:rPr>
                        <a:t>208</a:t>
                      </a:r>
                      <a:endParaRPr lang="en-US" sz="1600" b="1" i="0" u="none" strike="noStrike" dirty="0">
                        <a:solidFill>
                          <a:srgbClr val="000000"/>
                        </a:solidFill>
                        <a:effectLst/>
                        <a:latin typeface="+mn-lt"/>
                      </a:endParaRPr>
                    </a:p>
                  </a:txBody>
                  <a:tcPr marL="2237" marR="2237" marT="2237" marB="0"/>
                </a:tc>
                <a:extLst>
                  <a:ext uri="{0D108BD9-81ED-4DB2-BD59-A6C34878D82A}">
                    <a16:rowId xmlns:a16="http://schemas.microsoft.com/office/drawing/2014/main" val="1139815992"/>
                  </a:ext>
                </a:extLst>
              </a:tr>
            </a:tbl>
          </a:graphicData>
        </a:graphic>
      </p:graphicFrame>
      <p:pic>
        <p:nvPicPr>
          <p:cNvPr id="5" name="Picture 4">
            <a:extLst>
              <a:ext uri="{FF2B5EF4-FFF2-40B4-BE49-F238E27FC236}">
                <a16:creationId xmlns:a16="http://schemas.microsoft.com/office/drawing/2014/main" id="{F0C68EA9-5CD6-42CF-8A73-3271E06F0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1534" y="0"/>
            <a:ext cx="781396" cy="802178"/>
          </a:xfrm>
          <a:prstGeom prst="rect">
            <a:avLst/>
          </a:prstGeom>
        </p:spPr>
      </p:pic>
    </p:spTree>
    <p:extLst>
      <p:ext uri="{BB962C8B-B14F-4D97-AF65-F5344CB8AC3E}">
        <p14:creationId xmlns:p14="http://schemas.microsoft.com/office/powerpoint/2010/main" val="220468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121-1068-4C7E-975B-88BAE95061DA}"/>
              </a:ext>
            </a:extLst>
          </p:cNvPr>
          <p:cNvSpPr>
            <a:spLocks noGrp="1"/>
          </p:cNvSpPr>
          <p:nvPr>
            <p:ph type="title"/>
          </p:nvPr>
        </p:nvSpPr>
        <p:spPr>
          <a:xfrm>
            <a:off x="1097280" y="286604"/>
            <a:ext cx="10058400" cy="1042576"/>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Qualitative observations</a:t>
            </a:r>
          </a:p>
        </p:txBody>
      </p:sp>
      <p:sp>
        <p:nvSpPr>
          <p:cNvPr id="3" name="Content Placeholder 2">
            <a:extLst>
              <a:ext uri="{FF2B5EF4-FFF2-40B4-BE49-F238E27FC236}">
                <a16:creationId xmlns:a16="http://schemas.microsoft.com/office/drawing/2014/main" id="{DE715188-0812-49FF-9033-212564B09A3E}"/>
              </a:ext>
            </a:extLst>
          </p:cNvPr>
          <p:cNvSpPr>
            <a:spLocks noGrp="1"/>
          </p:cNvSpPr>
          <p:nvPr>
            <p:ph idx="1"/>
          </p:nvPr>
        </p:nvSpPr>
        <p:spPr>
          <a:xfrm>
            <a:off x="1153842" y="1751464"/>
            <a:ext cx="10058400" cy="4555068"/>
          </a:xfrm>
        </p:spPr>
        <p:txBody>
          <a:bodyPr>
            <a:noAutofit/>
          </a:bodyPr>
          <a:lstStyle/>
          <a:p>
            <a:pPr lvl="0">
              <a:buFont typeface="Wingdings" panose="05000000000000000000" pitchFamily="2" charset="2"/>
              <a:buChar char="§"/>
            </a:pPr>
            <a:r>
              <a:rPr lang="en-US" b="1" dirty="0"/>
              <a:t>Improved Coordination: </a:t>
            </a:r>
            <a:r>
              <a:rPr lang="en-US" dirty="0"/>
              <a:t>Enhanced tri-party communication among patients, RS, and PMWs improved continuity of care and minimized gaps in treatment.</a:t>
            </a:r>
          </a:p>
          <a:p>
            <a:pPr lvl="0">
              <a:buFont typeface="Wingdings" panose="05000000000000000000" pitchFamily="2" charset="2"/>
              <a:buChar char="§"/>
            </a:pPr>
            <a:r>
              <a:rPr lang="en-US" b="1" dirty="0"/>
              <a:t>Extended Coverage: </a:t>
            </a:r>
            <a:r>
              <a:rPr lang="en-US" dirty="0"/>
              <a:t>RS involvement reduced PMW workload, allowed monitoring of RFT and post-treatment patients, and improved management of adverse drug reactions and lepra reactions.</a:t>
            </a:r>
          </a:p>
          <a:p>
            <a:pPr lvl="0">
              <a:buFont typeface="Wingdings" panose="05000000000000000000" pitchFamily="2" charset="2"/>
              <a:buChar char="§"/>
            </a:pPr>
            <a:r>
              <a:rPr lang="en-US" b="1" dirty="0"/>
              <a:t>Patient Empowerment: </a:t>
            </a:r>
            <a:r>
              <a:rPr lang="en-US" dirty="0"/>
              <a:t>Patients increasingly initiated contact with RS or PMWs, signaling a cultural shift toward self-advocacy and proactive care-seeking behavior.</a:t>
            </a:r>
          </a:p>
          <a:p>
            <a:pPr lvl="0">
              <a:buFont typeface="Wingdings" panose="05000000000000000000" pitchFamily="2" charset="2"/>
              <a:buChar char="§"/>
            </a:pPr>
            <a:r>
              <a:rPr lang="en-US" b="1" dirty="0"/>
              <a:t>Strengthened PHN Role: </a:t>
            </a:r>
            <a:r>
              <a:rPr lang="en-US" dirty="0"/>
              <a:t>PHNs now play a pivotal role in data coordination and field action planning, bridging communication between RS and frontline workers.</a:t>
            </a:r>
          </a:p>
          <a:p>
            <a:pPr lvl="0">
              <a:buFont typeface="Wingdings" panose="05000000000000000000" pitchFamily="2" charset="2"/>
              <a:buChar char="§"/>
            </a:pPr>
            <a:r>
              <a:rPr lang="en-US" b="1" dirty="0"/>
              <a:t>Efficient Home Visits: </a:t>
            </a:r>
            <a:r>
              <a:rPr lang="en-US" dirty="0"/>
              <a:t>Despite limited mobility funds, shared field responsibilities between RS and PMWs ensured that patient outreach continued uninterrupted.</a:t>
            </a:r>
          </a:p>
          <a:p>
            <a:pPr lvl="0">
              <a:buFont typeface="Wingdings" panose="05000000000000000000" pitchFamily="2" charset="2"/>
              <a:buChar char="§"/>
            </a:pPr>
            <a:r>
              <a:rPr lang="en-US" b="1" dirty="0"/>
              <a:t>NTEP Synergy: </a:t>
            </a:r>
            <a:r>
              <a:rPr lang="en-US" dirty="0"/>
              <a:t>Similar positive outcomes were reported for TB patients, indicating the model’s versatility across programs.</a:t>
            </a:r>
          </a:p>
          <a:p>
            <a:pPr>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B3A0BB52-32EC-4926-B8BC-77DA8F4E7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181387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B80F-EE92-4460-80DF-36B51111B199}"/>
              </a:ext>
            </a:extLst>
          </p:cNvPr>
          <p:cNvSpPr>
            <a:spLocks noGrp="1"/>
          </p:cNvSpPr>
          <p:nvPr>
            <p:ph type="title"/>
          </p:nvPr>
        </p:nvSpPr>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BABF8A5C-3654-428F-8666-7BC6B499C4D4}"/>
              </a:ext>
            </a:extLst>
          </p:cNvPr>
          <p:cNvSpPr>
            <a:spLocks noGrp="1"/>
          </p:cNvSpPr>
          <p:nvPr>
            <p:ph idx="1"/>
          </p:nvPr>
        </p:nvSpPr>
        <p:spPr>
          <a:xfrm>
            <a:off x="1200975" y="2005989"/>
            <a:ext cx="10058400" cy="4023360"/>
          </a:xfrm>
        </p:spPr>
        <p:txBody>
          <a:bodyPr>
            <a:normAutofit/>
          </a:bodyPr>
          <a:lstStyle/>
          <a:p>
            <a:r>
              <a:rPr lang="en-US" sz="2400" dirty="0"/>
              <a:t>Initial resistance from some </a:t>
            </a:r>
            <a:r>
              <a:rPr lang="en-US" sz="2400" dirty="0" err="1"/>
              <a:t>Rogi</a:t>
            </a:r>
            <a:r>
              <a:rPr lang="en-US" sz="2400" dirty="0"/>
              <a:t> </a:t>
            </a:r>
            <a:r>
              <a:rPr lang="en-US" sz="2400" dirty="0" err="1"/>
              <a:t>Sahayaks</a:t>
            </a:r>
            <a:r>
              <a:rPr lang="en-US" sz="2400" dirty="0"/>
              <a:t> to take on new responsibilities, coupled with operational issues like unpaid mobile reimbursements and delayed salaries, temporarily affected their motivation and required intervention from senior officials to ensure participation.</a:t>
            </a:r>
          </a:p>
          <a:p>
            <a:pPr marL="0" lvl="0" indent="0" eaLnBrk="0" fontAlgn="base" hangingPunct="0">
              <a:lnSpc>
                <a:spcPct val="100000"/>
              </a:lnSpc>
              <a:spcBef>
                <a:spcPct val="0"/>
              </a:spcBef>
              <a:spcAft>
                <a:spcPct val="0"/>
              </a:spcAft>
              <a:buNone/>
            </a:pPr>
            <a:endParaRPr lang="en-US" sz="28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1BF50E1-8F1C-4BD6-A673-70D89937E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428368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31DF-B0A4-40CF-B491-17ABC9D9C1E0}"/>
              </a:ext>
            </a:extLst>
          </p:cNvPr>
          <p:cNvSpPr>
            <a:spLocks noGrp="1"/>
          </p:cNvSpPr>
          <p:nvPr>
            <p:ph type="title"/>
          </p:nvPr>
        </p:nvSpPr>
        <p:spPr/>
        <p:txBody>
          <a:bodyPr/>
          <a:lstStyle/>
          <a:p>
            <a:r>
              <a:rPr lang="en-US" b="1" dirty="0"/>
              <a:t>Conclusion and Scalability</a:t>
            </a:r>
            <a:endParaRPr lang="en-US" dirty="0"/>
          </a:p>
        </p:txBody>
      </p:sp>
      <p:sp>
        <p:nvSpPr>
          <p:cNvPr id="3" name="Content Placeholder 2">
            <a:extLst>
              <a:ext uri="{FF2B5EF4-FFF2-40B4-BE49-F238E27FC236}">
                <a16:creationId xmlns:a16="http://schemas.microsoft.com/office/drawing/2014/main" id="{6BDC7835-58DD-41CE-8A7E-01ABBB21EDE5}"/>
              </a:ext>
            </a:extLst>
          </p:cNvPr>
          <p:cNvSpPr>
            <a:spLocks noGrp="1"/>
          </p:cNvSpPr>
          <p:nvPr>
            <p:ph idx="1"/>
          </p:nvPr>
        </p:nvSpPr>
        <p:spPr>
          <a:xfrm>
            <a:off x="1210404" y="1845734"/>
            <a:ext cx="10058400" cy="4023360"/>
          </a:xfrm>
        </p:spPr>
        <p:txBody>
          <a:bodyPr>
            <a:normAutofit fontScale="92500" lnSpcReduction="10000"/>
          </a:bodyPr>
          <a:lstStyle/>
          <a:p>
            <a:pPr>
              <a:buFont typeface="Wingdings" panose="05000000000000000000" pitchFamily="2" charset="2"/>
              <a:buChar char="§"/>
            </a:pPr>
            <a:r>
              <a:rPr lang="en-US" sz="2400" dirty="0"/>
              <a:t>The Bankura model emphasizes on system strengthening for efficient operationalization of the NLEP implementation.</a:t>
            </a:r>
          </a:p>
          <a:p>
            <a:pPr>
              <a:buFont typeface="Wingdings" panose="05000000000000000000" pitchFamily="2" charset="2"/>
              <a:buChar char="§"/>
            </a:pPr>
            <a:r>
              <a:rPr lang="en-US" sz="2400" dirty="0"/>
              <a:t>Impact indicators like reduction of disability, treatment completion rate, LPEP coverage, reduction in delay in care during lepra reaction etc. – yet to be established. </a:t>
            </a:r>
          </a:p>
          <a:p>
            <a:pPr>
              <a:buFont typeface="Wingdings" panose="05000000000000000000" pitchFamily="2" charset="2"/>
              <a:buChar char="§"/>
            </a:pPr>
            <a:r>
              <a:rPr lang="en-US" sz="2400" dirty="0"/>
              <a:t>It enhances treatment adherence, patient satisfaction, and program coordination without demanding substantial new resources.</a:t>
            </a:r>
          </a:p>
          <a:p>
            <a:pPr>
              <a:buFont typeface="Wingdings" panose="05000000000000000000" pitchFamily="2" charset="2"/>
              <a:buChar char="§"/>
            </a:pPr>
            <a:r>
              <a:rPr lang="en-US" sz="2400" dirty="0"/>
              <a:t>The model exemplifies a cost-effective, replicable approach that leverages existing frontline health infrastructure for integrated leprosy and TB care. </a:t>
            </a:r>
          </a:p>
          <a:p>
            <a:pPr>
              <a:buFont typeface="Wingdings" panose="05000000000000000000" pitchFamily="2" charset="2"/>
              <a:buChar char="§"/>
            </a:pPr>
            <a:r>
              <a:rPr lang="en-US" sz="2400" dirty="0"/>
              <a:t>With improvements, such as incentive structures for RS and simple user friendly tools, and shared responsibilities between </a:t>
            </a:r>
            <a:r>
              <a:rPr lang="en-US" sz="2400" dirty="0" err="1"/>
              <a:t>programmes</a:t>
            </a:r>
            <a:r>
              <a:rPr lang="en-US" sz="2400" dirty="0"/>
              <a:t>, this model holds strong potential for scale-up across other districts and states to reinforce both NLEP and NTEP outcomes.</a:t>
            </a:r>
          </a:p>
          <a:p>
            <a:endParaRPr lang="en-US" sz="2400" dirty="0"/>
          </a:p>
        </p:txBody>
      </p:sp>
      <p:pic>
        <p:nvPicPr>
          <p:cNvPr id="4" name="Picture 3">
            <a:extLst>
              <a:ext uri="{FF2B5EF4-FFF2-40B4-BE49-F238E27FC236}">
                <a16:creationId xmlns:a16="http://schemas.microsoft.com/office/drawing/2014/main" id="{39C6FD56-B248-4DB4-B69A-1D31FD37F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88449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CF4F-E153-4106-A16C-D191B162CD85}"/>
              </a:ext>
            </a:extLst>
          </p:cNvPr>
          <p:cNvSpPr>
            <a:spLocks noGrp="1"/>
          </p:cNvSpPr>
          <p:nvPr>
            <p:ph type="title"/>
          </p:nvPr>
        </p:nvSpPr>
        <p:spPr/>
        <p:txBody>
          <a:bodyPr>
            <a:normAutofit/>
          </a:bodyPr>
          <a:lstStyle/>
          <a:p>
            <a:pPr algn="r"/>
            <a:r>
              <a:rPr lang="en-US" sz="3200" b="1" dirty="0"/>
              <a:t>Thank you</a:t>
            </a:r>
          </a:p>
        </p:txBody>
      </p:sp>
      <p:sp>
        <p:nvSpPr>
          <p:cNvPr id="3" name="Text Placeholder 2">
            <a:extLst>
              <a:ext uri="{FF2B5EF4-FFF2-40B4-BE49-F238E27FC236}">
                <a16:creationId xmlns:a16="http://schemas.microsoft.com/office/drawing/2014/main" id="{FBCA8A78-5D7B-49A5-95A4-32CEE1EA35FD}"/>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F032261F-EE7A-479F-8A24-60B24D0AB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68033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B623-BC7E-4205-B975-3F140B0C0B6D}"/>
              </a:ext>
            </a:extLst>
          </p:cNvPr>
          <p:cNvSpPr>
            <a:spLocks noGrp="1"/>
          </p:cNvSpPr>
          <p:nvPr>
            <p:ph type="title"/>
          </p:nvPr>
        </p:nvSpPr>
        <p:spPr/>
        <p:txBody>
          <a:bodyPr>
            <a:normAutofit/>
          </a:bodyPr>
          <a:lstStyle/>
          <a:p>
            <a:r>
              <a:rPr lang="en-US" sz="3600" b="1" dirty="0">
                <a:latin typeface="Bahnschrift" panose="020B0502040204020203" pitchFamily="34" charset="0"/>
                <a:cs typeface="Arial" panose="020B0604020202020204" pitchFamily="34" charset="0"/>
              </a:rPr>
              <a:t>Background</a:t>
            </a:r>
            <a:endParaRPr lang="en-US" sz="3600" dirty="0"/>
          </a:p>
        </p:txBody>
      </p:sp>
      <p:sp>
        <p:nvSpPr>
          <p:cNvPr id="3" name="Content Placeholder 2">
            <a:extLst>
              <a:ext uri="{FF2B5EF4-FFF2-40B4-BE49-F238E27FC236}">
                <a16:creationId xmlns:a16="http://schemas.microsoft.com/office/drawing/2014/main" id="{FC62E2B0-7E6A-4590-8EF8-191DDE97AD7C}"/>
              </a:ext>
            </a:extLst>
          </p:cNvPr>
          <p:cNvSpPr>
            <a:spLocks noGrp="1"/>
          </p:cNvSpPr>
          <p:nvPr>
            <p:ph idx="1"/>
          </p:nvPr>
        </p:nvSpPr>
        <p:spPr>
          <a:xfrm>
            <a:off x="1191548" y="1958856"/>
            <a:ext cx="10058400" cy="4023360"/>
          </a:xfrm>
        </p:spPr>
        <p:txBody>
          <a:bodyPr/>
          <a:lstStyle/>
          <a:p>
            <a:pPr>
              <a:buFont typeface="Wingdings" panose="05000000000000000000" pitchFamily="2" charset="2"/>
              <a:buChar char="§"/>
            </a:pPr>
            <a:r>
              <a:rPr lang="en-US" sz="2200" dirty="0"/>
              <a:t>COVID 19 pandemic taught us multi-tasking and extensive collaborative efforts.</a:t>
            </a:r>
          </a:p>
          <a:p>
            <a:pPr>
              <a:buFont typeface="Wingdings" panose="05000000000000000000" pitchFamily="2" charset="2"/>
              <a:buChar char="§"/>
            </a:pPr>
            <a:r>
              <a:rPr lang="en-US" sz="2200" dirty="0"/>
              <a:t>There are potential capacity at the facility level at block, </a:t>
            </a:r>
            <a:r>
              <a:rPr lang="en-US" sz="2200" dirty="0" err="1"/>
              <a:t>Rogi</a:t>
            </a:r>
            <a:r>
              <a:rPr lang="en-US" sz="2200" dirty="0"/>
              <a:t> </a:t>
            </a:r>
            <a:r>
              <a:rPr lang="en-US" sz="2200" dirty="0" err="1"/>
              <a:t>Sahayaks</a:t>
            </a:r>
            <a:r>
              <a:rPr lang="en-US" sz="2200" dirty="0"/>
              <a:t> under the </a:t>
            </a:r>
            <a:r>
              <a:rPr lang="en-US" sz="2200" dirty="0" err="1"/>
              <a:t>Rogi</a:t>
            </a:r>
            <a:r>
              <a:rPr lang="en-US" sz="2200" dirty="0"/>
              <a:t> </a:t>
            </a:r>
            <a:r>
              <a:rPr lang="en-US" sz="2200" dirty="0" err="1"/>
              <a:t>Sahayata</a:t>
            </a:r>
            <a:r>
              <a:rPr lang="en-US" sz="2200" dirty="0"/>
              <a:t> Kendra (‘May I Help You !’ </a:t>
            </a:r>
            <a:r>
              <a:rPr lang="en-US" sz="2200" i="1" dirty="0"/>
              <a:t>desk</a:t>
            </a:r>
            <a:r>
              <a:rPr lang="en-US" sz="2200" dirty="0"/>
              <a:t>) having two persons dedicated for patient well-being through interactive activities with patient and party.</a:t>
            </a:r>
          </a:p>
          <a:p>
            <a:pPr>
              <a:buFont typeface="Wingdings" panose="05000000000000000000" pitchFamily="2" charset="2"/>
              <a:buChar char="§"/>
            </a:pPr>
            <a:r>
              <a:rPr lang="en-US" sz="2200" dirty="0"/>
              <a:t>Momentum of National TB Elimination </a:t>
            </a:r>
            <a:r>
              <a:rPr lang="en-US" sz="2200" dirty="0" err="1"/>
              <a:t>Programme</a:t>
            </a:r>
            <a:r>
              <a:rPr lang="en-US" sz="2200" dirty="0"/>
              <a:t>, aiming TB elimination by 2025 (NSP – NTEP 2020-25) can be leveraged to bring synergy with National Leprosy Eradication </a:t>
            </a:r>
            <a:r>
              <a:rPr lang="en-US" sz="2200" dirty="0" err="1"/>
              <a:t>Programme</a:t>
            </a:r>
            <a:r>
              <a:rPr lang="en-US" sz="2200" dirty="0"/>
              <a:t> (NLEP) that also aims to </a:t>
            </a:r>
            <a:r>
              <a:rPr lang="en-IN" sz="2200" dirty="0"/>
              <a:t>accelerate towards achieving interruption of leprosy transmission in India by 2027 (NSP-NLEP 2023-27)</a:t>
            </a:r>
            <a:r>
              <a:rPr lang="en-US" sz="2200" dirty="0"/>
              <a:t>.</a:t>
            </a:r>
          </a:p>
          <a:p>
            <a:pPr>
              <a:buFont typeface="Wingdings" panose="05000000000000000000" pitchFamily="2" charset="2"/>
              <a:buChar char="§"/>
            </a:pPr>
            <a:r>
              <a:rPr lang="en-US" sz="2200" dirty="0"/>
              <a:t>Strengthening of MDT adherence through collaboration is an opportunity.</a:t>
            </a:r>
          </a:p>
          <a:p>
            <a:endParaRPr lang="en-US" dirty="0"/>
          </a:p>
        </p:txBody>
      </p:sp>
    </p:spTree>
    <p:extLst>
      <p:ext uri="{BB962C8B-B14F-4D97-AF65-F5344CB8AC3E}">
        <p14:creationId xmlns:p14="http://schemas.microsoft.com/office/powerpoint/2010/main" val="427512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F8AD-14DB-43DE-A6BE-D908C79B1604}"/>
              </a:ext>
            </a:extLst>
          </p:cNvPr>
          <p:cNvSpPr>
            <a:spLocks noGrp="1"/>
          </p:cNvSpPr>
          <p:nvPr>
            <p:ph type="title"/>
          </p:nvPr>
        </p:nvSpPr>
        <p:spPr>
          <a:xfrm>
            <a:off x="1188720" y="427950"/>
            <a:ext cx="10058400" cy="748455"/>
          </a:xfrm>
        </p:spPr>
        <p:txBody>
          <a:bodyPr>
            <a:normAutofit/>
          </a:bodyPr>
          <a:lstStyle/>
          <a:p>
            <a:r>
              <a:rPr lang="en-US" sz="3600" b="1" dirty="0">
                <a:latin typeface="Bahnschrift" panose="020B0502040204020203" pitchFamily="34" charset="0"/>
                <a:cs typeface="Arial" panose="020B0604020202020204" pitchFamily="34" charset="0"/>
              </a:rPr>
              <a:t>Background</a:t>
            </a:r>
            <a:endParaRPr lang="en-US" sz="3600" dirty="0">
              <a:latin typeface="Bahnschrift" panose="020B0502040204020203" pitchFamily="34" charset="0"/>
            </a:endParaRPr>
          </a:p>
        </p:txBody>
      </p:sp>
      <p:sp>
        <p:nvSpPr>
          <p:cNvPr id="3" name="Content Placeholder 2">
            <a:extLst>
              <a:ext uri="{FF2B5EF4-FFF2-40B4-BE49-F238E27FC236}">
                <a16:creationId xmlns:a16="http://schemas.microsoft.com/office/drawing/2014/main" id="{C61339E3-0901-4EA6-BB25-645A32C84525}"/>
              </a:ext>
            </a:extLst>
          </p:cNvPr>
          <p:cNvSpPr>
            <a:spLocks noGrp="1"/>
          </p:cNvSpPr>
          <p:nvPr>
            <p:ph sz="half" idx="1"/>
          </p:nvPr>
        </p:nvSpPr>
        <p:spPr>
          <a:xfrm>
            <a:off x="1097280" y="1845735"/>
            <a:ext cx="4937760" cy="4023360"/>
          </a:xfrm>
        </p:spPr>
        <p:txBody>
          <a:bodyPr/>
          <a:lstStyle/>
          <a:p>
            <a:r>
              <a:rPr lang="en-IN" b="1" dirty="0">
                <a:latin typeface="Abadi" panose="020B0604020104020204" pitchFamily="34" charset="0"/>
              </a:rPr>
              <a:t>To interrupt the transmission of leprosy, we need:</a:t>
            </a:r>
          </a:p>
          <a:p>
            <a:pPr marL="285750" indent="-285750">
              <a:buFont typeface="Wingdings" panose="05000000000000000000" pitchFamily="2" charset="2"/>
              <a:buChar char="§"/>
            </a:pPr>
            <a:r>
              <a:rPr lang="en-IN" dirty="0">
                <a:latin typeface="Abadi" panose="020B0604020104020204" pitchFamily="34" charset="0"/>
              </a:rPr>
              <a:t>To detect new cases early</a:t>
            </a:r>
          </a:p>
          <a:p>
            <a:pPr marL="285750" indent="-285750">
              <a:buFont typeface="Wingdings" panose="05000000000000000000" pitchFamily="2" charset="2"/>
              <a:buChar char="§"/>
            </a:pPr>
            <a:r>
              <a:rPr lang="en-IN" dirty="0">
                <a:latin typeface="Abadi" panose="020B0604020104020204" pitchFamily="34" charset="0"/>
              </a:rPr>
              <a:t>Provide full treatment as per guidelines </a:t>
            </a:r>
          </a:p>
          <a:p>
            <a:pPr marL="285750" indent="-285750">
              <a:buFont typeface="Wingdings" panose="05000000000000000000" pitchFamily="2" charset="2"/>
              <a:buChar char="§"/>
            </a:pPr>
            <a:r>
              <a:rPr lang="en-IN" dirty="0">
                <a:latin typeface="Abadi" panose="020B0604020104020204" pitchFamily="34" charset="0"/>
              </a:rPr>
              <a:t>Trace contact and administer preventive therapy</a:t>
            </a:r>
          </a:p>
          <a:p>
            <a:endParaRPr lang="en-US" dirty="0"/>
          </a:p>
        </p:txBody>
      </p:sp>
      <p:sp>
        <p:nvSpPr>
          <p:cNvPr id="4" name="Content Placeholder 3">
            <a:extLst>
              <a:ext uri="{FF2B5EF4-FFF2-40B4-BE49-F238E27FC236}">
                <a16:creationId xmlns:a16="http://schemas.microsoft.com/office/drawing/2014/main" id="{1EAC597B-251E-4D86-BF5E-4487747CD6D3}"/>
              </a:ext>
            </a:extLst>
          </p:cNvPr>
          <p:cNvSpPr>
            <a:spLocks noGrp="1"/>
          </p:cNvSpPr>
          <p:nvPr>
            <p:ph sz="half" idx="2"/>
          </p:nvPr>
        </p:nvSpPr>
        <p:spPr/>
        <p:txBody>
          <a:bodyPr/>
          <a:lstStyle/>
          <a:p>
            <a:r>
              <a:rPr lang="en-US" dirty="0">
                <a:latin typeface="Abadi" panose="020B0604020104020204" pitchFamily="34" charset="0"/>
              </a:rPr>
              <a:t>If treatment is not regular and complete (including management of drug side effects and lepra reactions), </a:t>
            </a:r>
          </a:p>
          <a:p>
            <a:r>
              <a:rPr lang="en-US" dirty="0">
                <a:latin typeface="Abadi" panose="020B0604020104020204" pitchFamily="34" charset="0"/>
              </a:rPr>
              <a:t>it adds to the burden of:</a:t>
            </a:r>
          </a:p>
          <a:p>
            <a:pPr marL="285750" indent="-285750">
              <a:buFont typeface="Wingdings" panose="05000000000000000000" pitchFamily="2" charset="2"/>
              <a:buChar char="§"/>
            </a:pPr>
            <a:r>
              <a:rPr lang="en-US" dirty="0">
                <a:latin typeface="Abadi" panose="020B0604020104020204" pitchFamily="34" charset="0"/>
              </a:rPr>
              <a:t>Disability</a:t>
            </a:r>
          </a:p>
          <a:p>
            <a:pPr marL="285750" indent="-285750">
              <a:buFont typeface="Wingdings" panose="05000000000000000000" pitchFamily="2" charset="2"/>
              <a:buChar char="§"/>
            </a:pPr>
            <a:r>
              <a:rPr lang="en-US" dirty="0">
                <a:latin typeface="Abadi" panose="020B0604020104020204" pitchFamily="34" charset="0"/>
              </a:rPr>
              <a:t>Relapse </a:t>
            </a:r>
          </a:p>
          <a:p>
            <a:pPr marL="285750" indent="-285750">
              <a:buFont typeface="Wingdings" panose="05000000000000000000" pitchFamily="2" charset="2"/>
              <a:buChar char="§"/>
            </a:pPr>
            <a:r>
              <a:rPr lang="en-US" dirty="0">
                <a:latin typeface="Abadi" panose="020B0604020104020204" pitchFamily="34" charset="0"/>
              </a:rPr>
              <a:t>AMR</a:t>
            </a:r>
          </a:p>
          <a:p>
            <a:pPr marL="285750" indent="-285750">
              <a:buFont typeface="Wingdings" panose="05000000000000000000" pitchFamily="2" charset="2"/>
              <a:buChar char="§"/>
            </a:pPr>
            <a:r>
              <a:rPr lang="en-US" dirty="0">
                <a:latin typeface="Abadi" panose="020B0604020104020204" pitchFamily="34" charset="0"/>
              </a:rPr>
              <a:t>Increased transmission </a:t>
            </a:r>
          </a:p>
          <a:p>
            <a:pPr marL="285750" indent="-285750">
              <a:buFont typeface="Wingdings" panose="05000000000000000000" pitchFamily="2" charset="2"/>
              <a:buChar char="§"/>
            </a:pPr>
            <a:r>
              <a:rPr lang="en-US" dirty="0">
                <a:latin typeface="Abadi" panose="020B0604020104020204" pitchFamily="34" charset="0"/>
              </a:rPr>
              <a:t>Increased out of pocket expenditures</a:t>
            </a:r>
            <a:endParaRPr lang="en-US" dirty="0"/>
          </a:p>
          <a:p>
            <a:endParaRPr lang="en-US" dirty="0"/>
          </a:p>
        </p:txBody>
      </p:sp>
      <p:pic>
        <p:nvPicPr>
          <p:cNvPr id="6" name="Picture 5">
            <a:extLst>
              <a:ext uri="{FF2B5EF4-FFF2-40B4-BE49-F238E27FC236}">
                <a16:creationId xmlns:a16="http://schemas.microsoft.com/office/drawing/2014/main" id="{A35468D4-D14A-4D33-89A6-7959DB140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98525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AC71-7A60-49B5-A069-6B1506433407}"/>
              </a:ext>
            </a:extLst>
          </p:cNvPr>
          <p:cNvSpPr>
            <a:spLocks noGrp="1"/>
          </p:cNvSpPr>
          <p:nvPr>
            <p:ph type="title"/>
          </p:nvPr>
        </p:nvSpPr>
        <p:spPr>
          <a:xfrm>
            <a:off x="1097280" y="126348"/>
            <a:ext cx="5803141" cy="1450757"/>
          </a:xfrm>
        </p:spPr>
        <p:txBody>
          <a:bodyPr vert="horz" lIns="91440" tIns="45720" rIns="91440" bIns="45720" rtlCol="0" anchor="b">
            <a:normAutofit fontScale="90000"/>
          </a:bodyPr>
          <a:lstStyle/>
          <a:p>
            <a:r>
              <a:rPr lang="en-US" sz="3600" b="1" dirty="0">
                <a:latin typeface="Bahnschrift" panose="020B0502040204020203" pitchFamily="34" charset="0"/>
                <a:cs typeface="Arial" panose="020B0604020202020204" pitchFamily="34" charset="0"/>
              </a:rPr>
              <a:t>Collaborative efforts NLEP-NTEP-</a:t>
            </a:r>
            <a:r>
              <a:rPr lang="en-US" sz="3600" b="1" dirty="0" err="1">
                <a:latin typeface="Bahnschrift" panose="020B0502040204020203" pitchFamily="34" charset="0"/>
                <a:cs typeface="Arial" panose="020B0604020202020204" pitchFamily="34" charset="0"/>
              </a:rPr>
              <a:t>Rogi</a:t>
            </a:r>
            <a:r>
              <a:rPr lang="en-US" sz="3600" b="1" dirty="0">
                <a:latin typeface="Bahnschrift" panose="020B0502040204020203" pitchFamily="34" charset="0"/>
                <a:cs typeface="Arial" panose="020B0604020202020204" pitchFamily="34" charset="0"/>
              </a:rPr>
              <a:t> </a:t>
            </a:r>
            <a:r>
              <a:rPr lang="en-US" sz="3600" b="1" dirty="0" err="1">
                <a:latin typeface="Bahnschrift" panose="020B0502040204020203" pitchFamily="34" charset="0"/>
                <a:cs typeface="Arial" panose="020B0604020202020204" pitchFamily="34" charset="0"/>
              </a:rPr>
              <a:t>Sayayata</a:t>
            </a:r>
            <a:r>
              <a:rPr lang="en-US" sz="3600" b="1" dirty="0">
                <a:latin typeface="Bahnschrift" panose="020B0502040204020203" pitchFamily="34" charset="0"/>
                <a:cs typeface="Arial" panose="020B0604020202020204" pitchFamily="34" charset="0"/>
              </a:rPr>
              <a:t> </a:t>
            </a:r>
            <a:r>
              <a:rPr lang="en-US" sz="3600" b="1" dirty="0" err="1">
                <a:latin typeface="Bahnschrift" panose="020B0502040204020203" pitchFamily="34" charset="0"/>
                <a:cs typeface="Arial" panose="020B0604020202020204" pitchFamily="34" charset="0"/>
              </a:rPr>
              <a:t>Kendras</a:t>
            </a:r>
            <a:endParaRPr lang="en-US" sz="3600" b="1" dirty="0">
              <a:latin typeface="Bahnschrift" panose="020B0502040204020203"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22988D-5B54-46E7-B4FF-1F18F4CA082E}"/>
              </a:ext>
            </a:extLst>
          </p:cNvPr>
          <p:cNvSpPr>
            <a:spLocks noGrp="1"/>
          </p:cNvSpPr>
          <p:nvPr>
            <p:ph idx="1"/>
          </p:nvPr>
        </p:nvSpPr>
        <p:spPr>
          <a:xfrm>
            <a:off x="1304669" y="2087619"/>
            <a:ext cx="4530522" cy="4023360"/>
          </a:xfrm>
        </p:spPr>
        <p:txBody>
          <a:bodyPr>
            <a:normAutofit/>
          </a:bodyPr>
          <a:lstStyle/>
          <a:p>
            <a:pPr>
              <a:buFont typeface="Wingdings" panose="05000000000000000000" pitchFamily="2" charset="2"/>
              <a:buChar char="§"/>
            </a:pPr>
            <a:r>
              <a:rPr lang="en-US" dirty="0"/>
              <a:t>This collaborative model unites NLEP, NTEP, and RSKs. </a:t>
            </a:r>
          </a:p>
          <a:p>
            <a:pPr>
              <a:buFont typeface="Wingdings" panose="05000000000000000000" pitchFamily="2" charset="2"/>
              <a:buChar char="§"/>
            </a:pPr>
            <a:r>
              <a:rPr lang="en-US" dirty="0"/>
              <a:t>Officially launched in July 2024, the initiative was facilitated by the Chief Medical Officer of Health (CMOH), Dy CMOHs, District TB Officer (DTO), District Leprosy Officer (DLO) &amp; SPL, NLR India (West Bengal)</a:t>
            </a:r>
          </a:p>
        </p:txBody>
      </p:sp>
      <p:pic>
        <p:nvPicPr>
          <p:cNvPr id="4" name="Content Placeholder 4">
            <a:extLst>
              <a:ext uri="{FF2B5EF4-FFF2-40B4-BE49-F238E27FC236}">
                <a16:creationId xmlns:a16="http://schemas.microsoft.com/office/drawing/2014/main" id="{377150E8-A006-4721-8E72-DD4C8EAB3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11" y="126348"/>
            <a:ext cx="4146609" cy="5984631"/>
          </a:xfrm>
          <a:prstGeom prst="rect">
            <a:avLst/>
          </a:prstGeom>
        </p:spPr>
      </p:pic>
      <p:pic>
        <p:nvPicPr>
          <p:cNvPr id="5" name="Picture 4">
            <a:extLst>
              <a:ext uri="{FF2B5EF4-FFF2-40B4-BE49-F238E27FC236}">
                <a16:creationId xmlns:a16="http://schemas.microsoft.com/office/drawing/2014/main" id="{A43F3DFE-EE2A-460B-A225-5F96641F1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74337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6BAD-338F-4D7D-B0BE-41E061D618E6}"/>
              </a:ext>
            </a:extLst>
          </p:cNvPr>
          <p:cNvSpPr>
            <a:spLocks noGrp="1"/>
          </p:cNvSpPr>
          <p:nvPr>
            <p:ph type="title"/>
          </p:nvPr>
        </p:nvSpPr>
        <p:spPr>
          <a:xfrm>
            <a:off x="1252979" y="404903"/>
            <a:ext cx="10515600" cy="1011188"/>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Input for this collaboration</a:t>
            </a:r>
          </a:p>
        </p:txBody>
      </p:sp>
      <p:sp>
        <p:nvSpPr>
          <p:cNvPr id="3" name="Content Placeholder 2">
            <a:extLst>
              <a:ext uri="{FF2B5EF4-FFF2-40B4-BE49-F238E27FC236}">
                <a16:creationId xmlns:a16="http://schemas.microsoft.com/office/drawing/2014/main" id="{7DA48D93-A8A9-49FA-B144-7876A905E386}"/>
              </a:ext>
            </a:extLst>
          </p:cNvPr>
          <p:cNvSpPr>
            <a:spLocks noGrp="1"/>
          </p:cNvSpPr>
          <p:nvPr>
            <p:ph idx="1"/>
          </p:nvPr>
        </p:nvSpPr>
        <p:spPr>
          <a:xfrm>
            <a:off x="1252979" y="2033015"/>
            <a:ext cx="9936637" cy="3981286"/>
          </a:xfrm>
        </p:spPr>
        <p:txBody>
          <a:bodyPr>
            <a:normAutofit fontScale="92500" lnSpcReduction="10000"/>
          </a:bodyPr>
          <a:lstStyle/>
          <a:p>
            <a:pPr>
              <a:buFont typeface="Wingdings" panose="05000000000000000000" pitchFamily="2" charset="2"/>
              <a:buChar char="§"/>
            </a:pPr>
            <a:r>
              <a:rPr lang="en-US" sz="2400" dirty="0">
                <a:latin typeface="Bahnschrift" panose="020B0502040204020203" pitchFamily="34" charset="0"/>
              </a:rPr>
              <a:t>Training of </a:t>
            </a:r>
            <a:r>
              <a:rPr lang="en-US" sz="2400" dirty="0" err="1">
                <a:latin typeface="Bahnschrift" panose="020B0502040204020203" pitchFamily="34" charset="0"/>
              </a:rPr>
              <a:t>Rogi</a:t>
            </a:r>
            <a:r>
              <a:rPr lang="en-US" sz="2400" dirty="0">
                <a:latin typeface="Bahnschrift" panose="020B0502040204020203" pitchFamily="34" charset="0"/>
              </a:rPr>
              <a:t> </a:t>
            </a:r>
            <a:r>
              <a:rPr lang="en-US" sz="2400" dirty="0" err="1">
                <a:latin typeface="Bahnschrift" panose="020B0502040204020203" pitchFamily="34" charset="0"/>
              </a:rPr>
              <a:t>Sahayak</a:t>
            </a:r>
            <a:r>
              <a:rPr lang="en-US" sz="2400" dirty="0">
                <a:latin typeface="Bahnschrift" panose="020B0502040204020203" pitchFamily="34" charset="0"/>
              </a:rPr>
              <a:t> (RS) from </a:t>
            </a:r>
            <a:r>
              <a:rPr lang="en-US" sz="2400" dirty="0" err="1">
                <a:latin typeface="Bahnschrift" panose="020B0502040204020203" pitchFamily="34" charset="0"/>
              </a:rPr>
              <a:t>Rogi</a:t>
            </a:r>
            <a:r>
              <a:rPr lang="en-US" sz="2400" dirty="0">
                <a:latin typeface="Bahnschrift" panose="020B0502040204020203" pitchFamily="34" charset="0"/>
              </a:rPr>
              <a:t> </a:t>
            </a:r>
            <a:r>
              <a:rPr lang="en-US" sz="2400" dirty="0" err="1">
                <a:latin typeface="Bahnschrift" panose="020B0502040204020203" pitchFamily="34" charset="0"/>
              </a:rPr>
              <a:t>Sahayata</a:t>
            </a:r>
            <a:r>
              <a:rPr lang="en-US" sz="2400" dirty="0">
                <a:latin typeface="Bahnschrift" panose="020B0502040204020203" pitchFamily="34" charset="0"/>
              </a:rPr>
              <a:t> Kendra, Para Medical Worker (PMW) from NLEP and Senior Technical Supervisor (STS) from NTEP</a:t>
            </a:r>
          </a:p>
          <a:p>
            <a:pPr>
              <a:buFont typeface="Wingdings" panose="05000000000000000000" pitchFamily="2" charset="2"/>
              <a:buChar char="§"/>
            </a:pPr>
            <a:r>
              <a:rPr lang="en-US" sz="2400" dirty="0">
                <a:latin typeface="Bahnschrift" panose="020B0502040204020203" pitchFamily="34" charset="0"/>
              </a:rPr>
              <a:t>Training Flyer (as provided by state for ASHA)</a:t>
            </a:r>
          </a:p>
          <a:p>
            <a:pPr>
              <a:buFont typeface="Wingdings" panose="05000000000000000000" pitchFamily="2" charset="2"/>
              <a:buChar char="§"/>
            </a:pPr>
            <a:r>
              <a:rPr lang="en-US" sz="2400" dirty="0">
                <a:latin typeface="Bahnschrift" panose="020B0502040204020203" pitchFamily="34" charset="0"/>
              </a:rPr>
              <a:t>Introductory note for RS to introduce to leprosy affected persons  (Bengali &amp; English)</a:t>
            </a:r>
          </a:p>
          <a:p>
            <a:pPr>
              <a:buFont typeface="Wingdings" panose="05000000000000000000" pitchFamily="2" charset="2"/>
              <a:buChar char="§"/>
            </a:pPr>
            <a:r>
              <a:rPr lang="en-US" sz="2400" dirty="0">
                <a:latin typeface="Bahnschrift" panose="020B0502040204020203" pitchFamily="34" charset="0"/>
              </a:rPr>
              <a:t>Checklist for patient interaction</a:t>
            </a:r>
          </a:p>
          <a:p>
            <a:pPr>
              <a:buFont typeface="Wingdings" panose="05000000000000000000" pitchFamily="2" charset="2"/>
              <a:buChar char="§"/>
            </a:pPr>
            <a:r>
              <a:rPr lang="en-US" sz="2400" dirty="0">
                <a:latin typeface="Bahnschrift" panose="020B0502040204020203" pitchFamily="34" charset="0"/>
              </a:rPr>
              <a:t>Standard Operating Procedure</a:t>
            </a:r>
          </a:p>
          <a:p>
            <a:pPr>
              <a:buFont typeface="Wingdings" panose="05000000000000000000" pitchFamily="2" charset="2"/>
              <a:buChar char="§"/>
            </a:pPr>
            <a:r>
              <a:rPr lang="en-US" sz="2400" dirty="0">
                <a:latin typeface="Bahnschrift" panose="020B0502040204020203" pitchFamily="34" charset="0"/>
              </a:rPr>
              <a:t>Online review meeting – BMOH, Sr PHN/PHN, RS, PMW, STS  facilitated by CMOH, Dy CMHO 1, Dy CMHO 2, DTO, MODNT</a:t>
            </a:r>
          </a:p>
          <a:p>
            <a:pPr>
              <a:buFont typeface="Wingdings" panose="05000000000000000000" pitchFamily="2" charset="2"/>
              <a:buChar char="§"/>
            </a:pPr>
            <a:r>
              <a:rPr lang="en-US" sz="2400" dirty="0">
                <a:latin typeface="Bahnschrift" panose="020B0502040204020203" pitchFamily="34" charset="0"/>
              </a:rPr>
              <a:t>Strengthening Patient Follow-Up and MDT Adherence Monitoring</a:t>
            </a:r>
          </a:p>
        </p:txBody>
      </p:sp>
      <p:pic>
        <p:nvPicPr>
          <p:cNvPr id="4" name="Picture 3">
            <a:extLst>
              <a:ext uri="{FF2B5EF4-FFF2-40B4-BE49-F238E27FC236}">
                <a16:creationId xmlns:a16="http://schemas.microsoft.com/office/drawing/2014/main" id="{1FA028A8-06AE-406D-A0FB-D8457BF47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881" y="3814"/>
            <a:ext cx="781396" cy="802178"/>
          </a:xfrm>
          <a:prstGeom prst="rect">
            <a:avLst/>
          </a:prstGeom>
        </p:spPr>
      </p:pic>
    </p:spTree>
    <p:extLst>
      <p:ext uri="{BB962C8B-B14F-4D97-AF65-F5344CB8AC3E}">
        <p14:creationId xmlns:p14="http://schemas.microsoft.com/office/powerpoint/2010/main" val="234432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1ABE-437D-4AF5-BEF2-83552BFDCFE6}"/>
              </a:ext>
            </a:extLst>
          </p:cNvPr>
          <p:cNvSpPr>
            <a:spLocks noGrp="1"/>
          </p:cNvSpPr>
          <p:nvPr>
            <p:ph type="title"/>
          </p:nvPr>
        </p:nvSpPr>
        <p:spPr>
          <a:xfrm>
            <a:off x="1097280" y="626431"/>
            <a:ext cx="10058400" cy="653278"/>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Training of </a:t>
            </a:r>
            <a:r>
              <a:rPr lang="en-US" sz="3600" b="1" dirty="0" err="1">
                <a:latin typeface="Bahnschrift" panose="020B0502040204020203" pitchFamily="34" charset="0"/>
                <a:cs typeface="Arial" panose="020B0604020202020204" pitchFamily="34" charset="0"/>
              </a:rPr>
              <a:t>Rogi</a:t>
            </a:r>
            <a:r>
              <a:rPr lang="en-US" sz="3600" b="1" dirty="0">
                <a:latin typeface="Bahnschrift" panose="020B0502040204020203" pitchFamily="34" charset="0"/>
                <a:cs typeface="Arial" panose="020B0604020202020204" pitchFamily="34" charset="0"/>
              </a:rPr>
              <a:t> </a:t>
            </a:r>
            <a:r>
              <a:rPr lang="en-US" sz="3600" b="1" dirty="0" err="1">
                <a:latin typeface="Bahnschrift" panose="020B0502040204020203" pitchFamily="34" charset="0"/>
                <a:cs typeface="Arial" panose="020B0604020202020204" pitchFamily="34" charset="0"/>
              </a:rPr>
              <a:t>Sahayak</a:t>
            </a:r>
            <a:r>
              <a:rPr lang="en-US" sz="3600" b="1" dirty="0">
                <a:latin typeface="Bahnschrift" panose="020B0502040204020203" pitchFamily="34" charset="0"/>
                <a:cs typeface="Arial" panose="020B0604020202020204" pitchFamily="34" charset="0"/>
              </a:rPr>
              <a:t> (RS), PMW and STS</a:t>
            </a:r>
          </a:p>
        </p:txBody>
      </p:sp>
      <p:sp>
        <p:nvSpPr>
          <p:cNvPr id="3" name="Content Placeholder 2">
            <a:extLst>
              <a:ext uri="{FF2B5EF4-FFF2-40B4-BE49-F238E27FC236}">
                <a16:creationId xmlns:a16="http://schemas.microsoft.com/office/drawing/2014/main" id="{9A56B6B4-2A6F-4130-8454-1D8AA84DC71A}"/>
              </a:ext>
            </a:extLst>
          </p:cNvPr>
          <p:cNvSpPr>
            <a:spLocks noGrp="1"/>
          </p:cNvSpPr>
          <p:nvPr>
            <p:ph sz="half" idx="1"/>
          </p:nvPr>
        </p:nvSpPr>
        <p:spPr>
          <a:xfrm>
            <a:off x="263950" y="1845734"/>
            <a:ext cx="2584833" cy="4023360"/>
          </a:xfrm>
        </p:spPr>
        <p:txBody>
          <a:bodyPr>
            <a:normAutofit/>
          </a:bodyPr>
          <a:lstStyle/>
          <a:p>
            <a:r>
              <a:rPr lang="en-IN" sz="1800" dirty="0">
                <a:latin typeface="Arial" panose="020B0604020202020204" pitchFamily="34" charset="0"/>
                <a:cs typeface="Arial" panose="020B0604020202020204" pitchFamily="34" charset="0"/>
              </a:rPr>
              <a:t>Training of 68 </a:t>
            </a:r>
            <a:r>
              <a:rPr lang="en-IN" sz="1800" dirty="0" err="1">
                <a:latin typeface="Arial" panose="020B0604020202020204" pitchFamily="34" charset="0"/>
                <a:cs typeface="Arial" panose="020B0604020202020204" pitchFamily="34" charset="0"/>
              </a:rPr>
              <a:t>Rogi</a:t>
            </a:r>
            <a:r>
              <a:rPr lang="en-IN" sz="1800" dirty="0">
                <a:latin typeface="Arial" panose="020B0604020202020204" pitchFamily="34" charset="0"/>
                <a:cs typeface="Arial" panose="020B0604020202020204" pitchFamily="34" charset="0"/>
              </a:rPr>
              <a:t> </a:t>
            </a:r>
            <a:r>
              <a:rPr lang="en-IN" sz="1800" dirty="0" err="1">
                <a:latin typeface="Arial" panose="020B0604020202020204" pitchFamily="34" charset="0"/>
                <a:cs typeface="Arial" panose="020B0604020202020204" pitchFamily="34" charset="0"/>
              </a:rPr>
              <a:t>Sahayaks</a:t>
            </a:r>
            <a:r>
              <a:rPr lang="en-IN" sz="1800" dirty="0">
                <a:latin typeface="Arial" panose="020B0604020202020204" pitchFamily="34" charset="0"/>
                <a:cs typeface="Arial" panose="020B0604020202020204" pitchFamily="34" charset="0"/>
              </a:rPr>
              <a:t> from </a:t>
            </a:r>
            <a:r>
              <a:rPr lang="en-IN" sz="1800" dirty="0" err="1">
                <a:latin typeface="Arial" panose="020B0604020202020204" pitchFamily="34" charset="0"/>
                <a:cs typeface="Arial" panose="020B0604020202020204" pitchFamily="34" charset="0"/>
              </a:rPr>
              <a:t>Rogi</a:t>
            </a:r>
            <a:r>
              <a:rPr lang="en-IN" sz="1800" dirty="0">
                <a:latin typeface="Arial" panose="020B0604020202020204" pitchFamily="34" charset="0"/>
                <a:cs typeface="Arial" panose="020B0604020202020204" pitchFamily="34" charset="0"/>
              </a:rPr>
              <a:t> </a:t>
            </a:r>
            <a:r>
              <a:rPr lang="en-IN" sz="1800" dirty="0" err="1">
                <a:latin typeface="Arial" panose="020B0604020202020204" pitchFamily="34" charset="0"/>
                <a:cs typeface="Arial" panose="020B0604020202020204" pitchFamily="34" charset="0"/>
              </a:rPr>
              <a:t>Sahayata</a:t>
            </a:r>
            <a:r>
              <a:rPr lang="en-IN" sz="1800" dirty="0">
                <a:latin typeface="Arial" panose="020B0604020202020204" pitchFamily="34" charset="0"/>
                <a:cs typeface="Arial" panose="020B0604020202020204" pitchFamily="34" charset="0"/>
              </a:rPr>
              <a:t> Kendra (RSK), PMWs  from NLEP and STS from NTEP </a:t>
            </a:r>
            <a:r>
              <a:rPr lang="en-IN" sz="1800">
                <a:latin typeface="Arial" panose="020B0604020202020204" pitchFamily="34" charset="0"/>
                <a:cs typeface="Arial" panose="020B0604020202020204" pitchFamily="34" charset="0"/>
              </a:rPr>
              <a:t>on 07/08/2024</a:t>
            </a:r>
            <a:endParaRPr lang="en-IN" sz="1800" dirty="0">
              <a:latin typeface="Arial" panose="020B0604020202020204" pitchFamily="34" charset="0"/>
              <a:cs typeface="Arial" panose="020B0604020202020204" pitchFamily="34" charset="0"/>
            </a:endParaRPr>
          </a:p>
          <a:p>
            <a:endParaRPr lang="en-IN" sz="18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IN" sz="1300" b="1" dirty="0">
                <a:latin typeface="Arial" panose="020B0604020202020204" pitchFamily="34" charset="0"/>
                <a:cs typeface="Arial" panose="020B0604020202020204" pitchFamily="34" charset="0"/>
              </a:rPr>
              <a:t>Basics of     leprosy &amp; TB</a:t>
            </a:r>
          </a:p>
          <a:p>
            <a:pPr lvl="1">
              <a:buFont typeface="Wingdings" panose="05000000000000000000" pitchFamily="2" charset="2"/>
              <a:buChar char="§"/>
            </a:pPr>
            <a:r>
              <a:rPr lang="en-IN" sz="1300" b="1" dirty="0">
                <a:latin typeface="Arial" panose="020B0604020202020204" pitchFamily="34" charset="0"/>
                <a:cs typeface="Arial" panose="020B0604020202020204" pitchFamily="34" charset="0"/>
              </a:rPr>
              <a:t>Introductory note for patient interaction</a:t>
            </a:r>
          </a:p>
          <a:p>
            <a:pPr lvl="1">
              <a:buFont typeface="Wingdings" panose="05000000000000000000" pitchFamily="2" charset="2"/>
              <a:buChar char="§"/>
            </a:pPr>
            <a:r>
              <a:rPr lang="en-IN" sz="1300" b="1" dirty="0">
                <a:latin typeface="Arial" panose="020B0604020202020204" pitchFamily="34" charset="0"/>
                <a:cs typeface="Arial" panose="020B0604020202020204" pitchFamily="34" charset="0"/>
              </a:rPr>
              <a:t>SOP for the project</a:t>
            </a:r>
          </a:p>
          <a:p>
            <a:pPr lvl="1">
              <a:buFont typeface="Wingdings" panose="05000000000000000000" pitchFamily="2" charset="2"/>
              <a:buChar char="§"/>
            </a:pPr>
            <a:r>
              <a:rPr lang="en-IN" sz="1300" b="1" dirty="0">
                <a:latin typeface="Arial" panose="020B0604020202020204" pitchFamily="34" charset="0"/>
                <a:cs typeface="Arial" panose="020B0604020202020204" pitchFamily="34" charset="0"/>
              </a:rPr>
              <a:t>Reporting</a:t>
            </a:r>
          </a:p>
          <a:p>
            <a:endParaRPr lang="en-US" dirty="0"/>
          </a:p>
        </p:txBody>
      </p:sp>
      <p:sp>
        <p:nvSpPr>
          <p:cNvPr id="4" name="Content Placeholder 3">
            <a:extLst>
              <a:ext uri="{FF2B5EF4-FFF2-40B4-BE49-F238E27FC236}">
                <a16:creationId xmlns:a16="http://schemas.microsoft.com/office/drawing/2014/main" id="{4C600AB2-6F56-49F1-80E5-53930D4B17FF}"/>
              </a:ext>
            </a:extLst>
          </p:cNvPr>
          <p:cNvSpPr>
            <a:spLocks noGrp="1"/>
          </p:cNvSpPr>
          <p:nvPr>
            <p:ph sz="half" idx="2"/>
          </p:nvPr>
        </p:nvSpPr>
        <p:spPr>
          <a:xfrm>
            <a:off x="6410227" y="1845734"/>
            <a:ext cx="4745453" cy="4023360"/>
          </a:xfrm>
        </p:spPr>
        <p:txBody>
          <a:bodyPr>
            <a:normAutofit/>
          </a:bodyPr>
          <a:lstStyle/>
          <a:p>
            <a:endParaRPr lang="en-US" dirty="0"/>
          </a:p>
        </p:txBody>
      </p:sp>
      <p:sp>
        <p:nvSpPr>
          <p:cNvPr id="5" name="Rectangle 4">
            <a:extLst>
              <a:ext uri="{FF2B5EF4-FFF2-40B4-BE49-F238E27FC236}">
                <a16:creationId xmlns:a16="http://schemas.microsoft.com/office/drawing/2014/main" id="{6414ADAE-193E-4650-9F75-3A65F5F83561}"/>
              </a:ext>
            </a:extLst>
          </p:cNvPr>
          <p:cNvSpPr/>
          <p:nvPr/>
        </p:nvSpPr>
        <p:spPr>
          <a:xfrm>
            <a:off x="2909742" y="1881570"/>
            <a:ext cx="3126556" cy="40233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8F65DA-5B8D-4B46-8270-30DF29ECC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306" y="1917407"/>
            <a:ext cx="3091992" cy="3951687"/>
          </a:xfrm>
          <a:prstGeom prst="rect">
            <a:avLst/>
          </a:prstGeom>
        </p:spPr>
      </p:pic>
      <p:pic>
        <p:nvPicPr>
          <p:cNvPr id="7" name="Picture 6">
            <a:extLst>
              <a:ext uri="{FF2B5EF4-FFF2-40B4-BE49-F238E27FC236}">
                <a16:creationId xmlns:a16="http://schemas.microsoft.com/office/drawing/2014/main" id="{B778B2C3-762D-4A44-8A55-224707E399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227" y="1881570"/>
            <a:ext cx="4684494" cy="40233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A460FBE-32DE-47B1-8B01-EC5CD1617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spTree>
    <p:extLst>
      <p:ext uri="{BB962C8B-B14F-4D97-AF65-F5344CB8AC3E}">
        <p14:creationId xmlns:p14="http://schemas.microsoft.com/office/powerpoint/2010/main" val="106068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D943-1D88-4462-9986-7EF89B4F666D}"/>
              </a:ext>
            </a:extLst>
          </p:cNvPr>
          <p:cNvSpPr>
            <a:spLocks noGrp="1"/>
          </p:cNvSpPr>
          <p:nvPr>
            <p:ph type="title"/>
          </p:nvPr>
        </p:nvSpPr>
        <p:spPr>
          <a:xfrm>
            <a:off x="1097280" y="286604"/>
            <a:ext cx="10058400" cy="1231112"/>
          </a:xfrm>
        </p:spPr>
        <p:txBody>
          <a:bodyPr vert="horz" lIns="91440" tIns="45720" rIns="91440" bIns="45720" rtlCol="0" anchor="b">
            <a:normAutofit/>
          </a:bodyPr>
          <a:lstStyle/>
          <a:p>
            <a:r>
              <a:rPr lang="en-US" sz="3600" b="1" dirty="0">
                <a:latin typeface="Bahnschrift" panose="020B0502040204020203" pitchFamily="34" charset="0"/>
                <a:cs typeface="Arial" panose="020B0604020202020204" pitchFamily="34" charset="0"/>
              </a:rPr>
              <a:t>Training Flyer (as provided by state for ASHA)</a:t>
            </a:r>
            <a:br>
              <a:rPr lang="en-US" sz="3600" b="1" dirty="0">
                <a:latin typeface="Bahnschrift" panose="020B0502040204020203" pitchFamily="34" charset="0"/>
                <a:cs typeface="Arial" panose="020B0604020202020204" pitchFamily="34" charset="0"/>
              </a:rPr>
            </a:br>
            <a:endParaRPr lang="en-US" sz="3600" b="1" dirty="0">
              <a:latin typeface="Bahnschrift" panose="020B0502040204020203" pitchFamily="34" charset="0"/>
              <a:cs typeface="Arial" panose="020B0604020202020204" pitchFamily="34" charset="0"/>
            </a:endParaRPr>
          </a:p>
        </p:txBody>
      </p:sp>
      <p:pic>
        <p:nvPicPr>
          <p:cNvPr id="9" name="Picture 8">
            <a:extLst>
              <a:ext uri="{FF2B5EF4-FFF2-40B4-BE49-F238E27FC236}">
                <a16:creationId xmlns:a16="http://schemas.microsoft.com/office/drawing/2014/main" id="{EB6F6EEE-97C8-46F2-A59D-776448D118AC}"/>
              </a:ext>
            </a:extLst>
          </p:cNvPr>
          <p:cNvPicPr>
            <a:picLocks noChangeAspect="1"/>
          </p:cNvPicPr>
          <p:nvPr/>
        </p:nvPicPr>
        <p:blipFill>
          <a:blip r:embed="rId2"/>
          <a:stretch>
            <a:fillRect/>
          </a:stretch>
        </p:blipFill>
        <p:spPr>
          <a:xfrm>
            <a:off x="2234153" y="1791547"/>
            <a:ext cx="3579815" cy="4402352"/>
          </a:xfrm>
          <a:prstGeom prst="rect">
            <a:avLst/>
          </a:prstGeom>
        </p:spPr>
      </p:pic>
      <p:pic>
        <p:nvPicPr>
          <p:cNvPr id="10" name="Picture 9">
            <a:extLst>
              <a:ext uri="{FF2B5EF4-FFF2-40B4-BE49-F238E27FC236}">
                <a16:creationId xmlns:a16="http://schemas.microsoft.com/office/drawing/2014/main" id="{F1965D6D-74D5-42B5-82F0-3EAFCCF9B531}"/>
              </a:ext>
            </a:extLst>
          </p:cNvPr>
          <p:cNvPicPr>
            <a:picLocks noChangeAspect="1"/>
          </p:cNvPicPr>
          <p:nvPr/>
        </p:nvPicPr>
        <p:blipFill>
          <a:blip r:embed="rId3"/>
          <a:stretch>
            <a:fillRect/>
          </a:stretch>
        </p:blipFill>
        <p:spPr>
          <a:xfrm>
            <a:off x="6495318" y="1791546"/>
            <a:ext cx="3462529" cy="4402353"/>
          </a:xfrm>
          <a:prstGeom prst="rect">
            <a:avLst/>
          </a:prstGeom>
        </p:spPr>
      </p:pic>
      <p:pic>
        <p:nvPicPr>
          <p:cNvPr id="11" name="Picture 10">
            <a:extLst>
              <a:ext uri="{FF2B5EF4-FFF2-40B4-BE49-F238E27FC236}">
                <a16:creationId xmlns:a16="http://schemas.microsoft.com/office/drawing/2014/main" id="{28040406-12DC-46D2-ADC9-FDD278E2B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5521" y="0"/>
            <a:ext cx="781396" cy="802178"/>
          </a:xfrm>
          <a:prstGeom prst="rect">
            <a:avLst/>
          </a:prstGeom>
        </p:spPr>
      </p:pic>
    </p:spTree>
    <p:extLst>
      <p:ext uri="{BB962C8B-B14F-4D97-AF65-F5344CB8AC3E}">
        <p14:creationId xmlns:p14="http://schemas.microsoft.com/office/powerpoint/2010/main" val="207136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64E5-04E7-499D-96FB-7A6427C65457}"/>
              </a:ext>
            </a:extLst>
          </p:cNvPr>
          <p:cNvSpPr>
            <a:spLocks noGrp="1"/>
          </p:cNvSpPr>
          <p:nvPr>
            <p:ph type="title"/>
          </p:nvPr>
        </p:nvSpPr>
        <p:spPr>
          <a:xfrm>
            <a:off x="830188" y="188536"/>
            <a:ext cx="5265812" cy="1397996"/>
          </a:xfrm>
        </p:spPr>
        <p:txBody>
          <a:bodyPr vert="horz" lIns="91440" tIns="45720" rIns="91440" bIns="45720" rtlCol="0" anchor="b">
            <a:normAutofit fontScale="90000"/>
          </a:bodyPr>
          <a:lstStyle/>
          <a:p>
            <a:r>
              <a:rPr lang="en-US" sz="3600" b="1" dirty="0">
                <a:latin typeface="Bahnschrift" panose="020B0502040204020203" pitchFamily="34" charset="0"/>
                <a:cs typeface="Arial" panose="020B0604020202020204" pitchFamily="34" charset="0"/>
              </a:rPr>
              <a:t>Introductory note for RS to introduce to leprosy affected persons (Bengali &amp; English)</a:t>
            </a:r>
          </a:p>
        </p:txBody>
      </p:sp>
      <p:pic>
        <p:nvPicPr>
          <p:cNvPr id="4" name="Picture 3">
            <a:extLst>
              <a:ext uri="{FF2B5EF4-FFF2-40B4-BE49-F238E27FC236}">
                <a16:creationId xmlns:a16="http://schemas.microsoft.com/office/drawing/2014/main" id="{464523BB-C9E7-43FF-ABCC-550B5D4D0160}"/>
              </a:ext>
            </a:extLst>
          </p:cNvPr>
          <p:cNvPicPr>
            <a:picLocks noChangeAspect="1"/>
          </p:cNvPicPr>
          <p:nvPr/>
        </p:nvPicPr>
        <p:blipFill>
          <a:blip r:embed="rId2"/>
          <a:stretch>
            <a:fillRect/>
          </a:stretch>
        </p:blipFill>
        <p:spPr>
          <a:xfrm>
            <a:off x="6363093" y="0"/>
            <a:ext cx="5828907" cy="6382953"/>
          </a:xfrm>
          <a:prstGeom prst="rect">
            <a:avLst/>
          </a:prstGeom>
        </p:spPr>
      </p:pic>
      <p:pic>
        <p:nvPicPr>
          <p:cNvPr id="6" name="Picture 5">
            <a:extLst>
              <a:ext uri="{FF2B5EF4-FFF2-40B4-BE49-F238E27FC236}">
                <a16:creationId xmlns:a16="http://schemas.microsoft.com/office/drawing/2014/main" id="{EFBEAF2B-C512-46B9-BD00-7A24F0439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604" y="0"/>
            <a:ext cx="781396" cy="802178"/>
          </a:xfrm>
          <a:prstGeom prst="rect">
            <a:avLst/>
          </a:prstGeom>
        </p:spPr>
      </p:pic>
      <p:pic>
        <p:nvPicPr>
          <p:cNvPr id="8" name="Picture 7">
            <a:extLst>
              <a:ext uri="{FF2B5EF4-FFF2-40B4-BE49-F238E27FC236}">
                <a16:creationId xmlns:a16="http://schemas.microsoft.com/office/drawing/2014/main" id="{56C1C4EB-C48D-4DE4-AF6D-99953DBB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97" y="1941922"/>
            <a:ext cx="5153320" cy="3864990"/>
          </a:xfrm>
          <a:prstGeom prst="rect">
            <a:avLst/>
          </a:prstGeom>
        </p:spPr>
      </p:pic>
    </p:spTree>
    <p:extLst>
      <p:ext uri="{BB962C8B-B14F-4D97-AF65-F5344CB8AC3E}">
        <p14:creationId xmlns:p14="http://schemas.microsoft.com/office/powerpoint/2010/main" val="214202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543A-5407-47C0-A036-1F7E8E3D4B4E}"/>
              </a:ext>
            </a:extLst>
          </p:cNvPr>
          <p:cNvSpPr>
            <a:spLocks noGrp="1"/>
          </p:cNvSpPr>
          <p:nvPr>
            <p:ph type="title"/>
          </p:nvPr>
        </p:nvSpPr>
        <p:spPr>
          <a:xfrm>
            <a:off x="1226851" y="196093"/>
            <a:ext cx="2466052" cy="1450757"/>
          </a:xfrm>
        </p:spPr>
        <p:txBody>
          <a:bodyPr vert="horz" lIns="91440" tIns="45720" rIns="91440" bIns="45720" rtlCol="0" anchor="b">
            <a:normAutofit fontScale="90000"/>
          </a:bodyPr>
          <a:lstStyle/>
          <a:p>
            <a:r>
              <a:rPr lang="en-US" sz="3600" b="1" dirty="0">
                <a:latin typeface="Bahnschrift" panose="020B0502040204020203" pitchFamily="34" charset="0"/>
                <a:cs typeface="Arial" panose="020B0604020202020204" pitchFamily="34" charset="0"/>
              </a:rPr>
              <a:t>Checklist for patient interaction</a:t>
            </a:r>
          </a:p>
        </p:txBody>
      </p:sp>
      <p:pic>
        <p:nvPicPr>
          <p:cNvPr id="5" name="Picture 4">
            <a:extLst>
              <a:ext uri="{FF2B5EF4-FFF2-40B4-BE49-F238E27FC236}">
                <a16:creationId xmlns:a16="http://schemas.microsoft.com/office/drawing/2014/main" id="{78628B10-10D4-4813-9C30-1E5129CC6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321" y="0"/>
            <a:ext cx="781396" cy="802178"/>
          </a:xfrm>
          <a:prstGeom prst="rect">
            <a:avLst/>
          </a:prstGeom>
        </p:spPr>
      </p:pic>
      <p:pic>
        <p:nvPicPr>
          <p:cNvPr id="7" name="Picture 6">
            <a:extLst>
              <a:ext uri="{FF2B5EF4-FFF2-40B4-BE49-F238E27FC236}">
                <a16:creationId xmlns:a16="http://schemas.microsoft.com/office/drawing/2014/main" id="{6AE865D2-5043-4441-90AC-9695B5031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851" y="1767527"/>
            <a:ext cx="2466052" cy="4539005"/>
          </a:xfrm>
          <a:prstGeom prst="rect">
            <a:avLst/>
          </a:prstGeom>
        </p:spPr>
      </p:pic>
      <p:pic>
        <p:nvPicPr>
          <p:cNvPr id="3" name="Picture 2">
            <a:extLst>
              <a:ext uri="{FF2B5EF4-FFF2-40B4-BE49-F238E27FC236}">
                <a16:creationId xmlns:a16="http://schemas.microsoft.com/office/drawing/2014/main" id="{E45A03F8-7AE9-49FB-8BF7-823BE88D4950}"/>
              </a:ext>
            </a:extLst>
          </p:cNvPr>
          <p:cNvPicPr>
            <a:picLocks noChangeAspect="1"/>
          </p:cNvPicPr>
          <p:nvPr/>
        </p:nvPicPr>
        <p:blipFill>
          <a:blip r:embed="rId4"/>
          <a:stretch>
            <a:fillRect/>
          </a:stretch>
        </p:blipFill>
        <p:spPr>
          <a:xfrm>
            <a:off x="3862439" y="802178"/>
            <a:ext cx="9273319" cy="5799089"/>
          </a:xfrm>
          <a:prstGeom prst="rect">
            <a:avLst/>
          </a:prstGeom>
        </p:spPr>
      </p:pic>
    </p:spTree>
    <p:extLst>
      <p:ext uri="{BB962C8B-B14F-4D97-AF65-F5344CB8AC3E}">
        <p14:creationId xmlns:p14="http://schemas.microsoft.com/office/powerpoint/2010/main" val="41782340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317</TotalTime>
  <Words>1175</Words>
  <Application>Microsoft Office PowerPoint</Application>
  <PresentationFormat>Widescreen</PresentationFormat>
  <Paragraphs>194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Aharoni</vt:lpstr>
      <vt:lpstr>Arial</vt:lpstr>
      <vt:lpstr>Bahnschrift</vt:lpstr>
      <vt:lpstr>Calibri</vt:lpstr>
      <vt:lpstr>Calibri Light</vt:lpstr>
      <vt:lpstr>Wingdings</vt:lpstr>
      <vt:lpstr>Retrospect</vt:lpstr>
      <vt:lpstr>Collaborative efforts among NLEP, NTEP, and the Rogi Sahayata Kendra for MDT adherence  Bankura, West Bengal </vt:lpstr>
      <vt:lpstr>Background</vt:lpstr>
      <vt:lpstr>Background</vt:lpstr>
      <vt:lpstr>Collaborative efforts NLEP-NTEP-Rogi Sayayata Kendras</vt:lpstr>
      <vt:lpstr>Input for this collaboration</vt:lpstr>
      <vt:lpstr>Training of Rogi Sahayak (RS), PMW and STS</vt:lpstr>
      <vt:lpstr>Training Flyer (as provided by state for ASHA) </vt:lpstr>
      <vt:lpstr>Introductory note for RS to introduce to leprosy affected persons (Bengali &amp; English)</vt:lpstr>
      <vt:lpstr>Checklist for patient interaction</vt:lpstr>
      <vt:lpstr>Standard Operating Procedure</vt:lpstr>
      <vt:lpstr>Online review meeting – BMOH, Sr PHN/PHN, RS, PMW, STS  facilitated by CMOH, Dy CMHO 1, Dy CMHO 2, DTO, MODNT</vt:lpstr>
      <vt:lpstr>Strengthening Patient Follow-Up and MDT Adherence Monitoring</vt:lpstr>
      <vt:lpstr>Results</vt:lpstr>
      <vt:lpstr>Results (Jan – March 2025)</vt:lpstr>
      <vt:lpstr>Qualitative observations</vt:lpstr>
      <vt:lpstr>Challenges</vt:lpstr>
      <vt:lpstr>Conclusion and Scalability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Arup Kumar Chakrabartty</dc:creator>
  <cp:lastModifiedBy>Dr Arup Kumar Chakrabartty</cp:lastModifiedBy>
  <cp:revision>32</cp:revision>
  <dcterms:created xsi:type="dcterms:W3CDTF">2025-04-16T07:47:53Z</dcterms:created>
  <dcterms:modified xsi:type="dcterms:W3CDTF">2025-05-23T09:46:12Z</dcterms:modified>
</cp:coreProperties>
</file>