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574" r:id="rId2"/>
    <p:sldId id="257" r:id="rId3"/>
    <p:sldId id="571" r:id="rId4"/>
    <p:sldId id="323" r:id="rId5"/>
    <p:sldId id="332" r:id="rId6"/>
    <p:sldId id="333" r:id="rId7"/>
    <p:sldId id="334" r:id="rId8"/>
    <p:sldId id="569" r:id="rId9"/>
    <p:sldId id="567" r:id="rId10"/>
    <p:sldId id="568" r:id="rId11"/>
    <p:sldId id="335" r:id="rId12"/>
    <p:sldId id="564" r:id="rId13"/>
    <p:sldId id="572" r:id="rId14"/>
    <p:sldId id="258" r:id="rId15"/>
    <p:sldId id="573" r:id="rId16"/>
    <p:sldId id="259" r:id="rId17"/>
    <p:sldId id="260" r:id="rId18"/>
    <p:sldId id="261" r:id="rId19"/>
    <p:sldId id="263" r:id="rId20"/>
    <p:sldId id="264" r:id="rId21"/>
    <p:sldId id="565" r:id="rId22"/>
    <p:sldId id="428" r:id="rId23"/>
    <p:sldId id="424" r:id="rId24"/>
    <p:sldId id="267" r:id="rId25"/>
    <p:sldId id="266" r:id="rId26"/>
    <p:sldId id="361" r:id="rId27"/>
    <p:sldId id="552" r:id="rId28"/>
    <p:sldId id="265" r:id="rId29"/>
    <p:sldId id="346" r:id="rId30"/>
    <p:sldId id="412" r:id="rId31"/>
    <p:sldId id="416" r:id="rId32"/>
    <p:sldId id="57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esktop\PPT%20PTDNT%20EVIEW\202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esktop\PPT%20PTDNT%20EVIEW\202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esktop\PPT%20PTDNT%20EVIEW\202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esktop\PPT%20PTDNT%20EVIEW\202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esktop\PPT%20PTDNT%20EVIEW\202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esktop\PPT%20PTDNT%20EVIEW\202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ell\Desktop\PPT%20PTDNT%20EVIEW\202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600" b="1"/>
              <a:t>Total no. of patients attended the SLRC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Sheet1!$C$4</c:f>
              <c:strCache>
                <c:ptCount val="1"/>
                <c:pt idx="0">
                  <c:v>Total no. of patients attended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Sheet1!$B$5:$B$8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Total</c:v>
                </c:pt>
              </c:strCache>
            </c:strRef>
          </c:cat>
          <c:val>
            <c:numRef>
              <c:f>Sheet1!$C$5:$C$8</c:f>
              <c:numCache>
                <c:formatCode>General</c:formatCode>
                <c:ptCount val="4"/>
                <c:pt idx="0">
                  <c:v>7799</c:v>
                </c:pt>
                <c:pt idx="1">
                  <c:v>10722</c:v>
                </c:pt>
                <c:pt idx="2">
                  <c:v>12195</c:v>
                </c:pt>
                <c:pt idx="3">
                  <c:v>30716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20-44C4-A43D-7164ACEAEB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17254319"/>
        <c:axId val="517254799"/>
      </c:barChart>
      <c:catAx>
        <c:axId val="517254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7254799"/>
        <c:crosses val="autoZero"/>
        <c:auto val="1"/>
        <c:lblAlgn val="ctr"/>
        <c:lblOffset val="100"/>
        <c:noMultiLvlLbl val="0"/>
      </c:catAx>
      <c:valAx>
        <c:axId val="5172547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72543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600" b="1"/>
              <a:t>Total</a:t>
            </a:r>
            <a:r>
              <a:rPr lang="en-IN" sz="1600" b="1" baseline="0"/>
              <a:t> Number of PLRC referred Cases</a:t>
            </a:r>
            <a:endParaRPr lang="en-IN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Sheet7!$C$5</c:f>
              <c:strCache>
                <c:ptCount val="1"/>
                <c:pt idx="0">
                  <c:v>Total Number of PHC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Sheet7!$B$6:$B$8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Sheet7!$C$6:$C$8</c:f>
              <c:numCache>
                <c:formatCode>General</c:formatCode>
                <c:ptCount val="3"/>
                <c:pt idx="0">
                  <c:v>390</c:v>
                </c:pt>
                <c:pt idx="1">
                  <c:v>390</c:v>
                </c:pt>
                <c:pt idx="2">
                  <c:v>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AE-4FFC-8918-E471C75F9580}"/>
            </c:ext>
          </c:extLst>
        </c:ser>
        <c:ser>
          <c:idx val="1"/>
          <c:order val="1"/>
          <c:tx>
            <c:strRef>
              <c:f>Sheet7!$D$5</c:f>
              <c:strCache>
                <c:ptCount val="1"/>
                <c:pt idx="0">
                  <c:v>Total Number of PHC referred Cases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Sheet7!$B$6:$B$8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Sheet7!$D$6:$D$8</c:f>
              <c:numCache>
                <c:formatCode>General</c:formatCode>
                <c:ptCount val="3"/>
                <c:pt idx="0">
                  <c:v>256</c:v>
                </c:pt>
                <c:pt idx="1">
                  <c:v>338</c:v>
                </c:pt>
                <c:pt idx="2">
                  <c:v>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AE-4FFC-8918-E471C75F95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16194575"/>
        <c:axId val="816204175"/>
      </c:barChart>
      <c:catAx>
        <c:axId val="816194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204175"/>
        <c:crosses val="autoZero"/>
        <c:auto val="1"/>
        <c:lblAlgn val="ctr"/>
        <c:lblOffset val="100"/>
        <c:noMultiLvlLbl val="0"/>
      </c:catAx>
      <c:valAx>
        <c:axId val="8162041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194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600" b="1" dirty="0"/>
              <a:t>Total</a:t>
            </a:r>
            <a:r>
              <a:rPr lang="en-IN" sz="1600" b="1" baseline="0" dirty="0"/>
              <a:t> New Cases Diagnosed at the SLRC</a:t>
            </a:r>
            <a:endParaRPr lang="en-IN" sz="16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Sheet2!$C$7</c:f>
              <c:strCache>
                <c:ptCount val="1"/>
                <c:pt idx="0">
                  <c:v>Total Presumptive cases referred to the SLRC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Sheet2!$B$8:$B$11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Total</c:v>
                </c:pt>
              </c:strCache>
            </c:strRef>
          </c:cat>
          <c:val>
            <c:numRef>
              <c:f>Sheet2!$C$8:$C$11</c:f>
              <c:numCache>
                <c:formatCode>General</c:formatCode>
                <c:ptCount val="4"/>
                <c:pt idx="0">
                  <c:v>3904</c:v>
                </c:pt>
                <c:pt idx="1">
                  <c:v>5104</c:v>
                </c:pt>
                <c:pt idx="2">
                  <c:v>5012</c:v>
                </c:pt>
                <c:pt idx="3">
                  <c:v>14020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B9-430B-B6BB-79E8F3A6D947}"/>
            </c:ext>
          </c:extLst>
        </c:ser>
        <c:ser>
          <c:idx val="1"/>
          <c:order val="1"/>
          <c:tx>
            <c:strRef>
              <c:f>Sheet2!$D$7</c:f>
              <c:strCache>
                <c:ptCount val="1"/>
                <c:pt idx="0">
                  <c:v>Total New cases Diagnosed among the Presumptives at the SLRC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Sheet2!$B$8:$B$11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Total</c:v>
                </c:pt>
              </c:strCache>
            </c:strRef>
          </c:cat>
          <c:val>
            <c:numRef>
              <c:f>Sheet2!$D$8:$D$11</c:f>
              <c:numCache>
                <c:formatCode>General</c:formatCode>
                <c:ptCount val="4"/>
                <c:pt idx="0">
                  <c:v>2304</c:v>
                </c:pt>
                <c:pt idx="1">
                  <c:v>3014</c:v>
                </c:pt>
                <c:pt idx="2">
                  <c:v>3081</c:v>
                </c:pt>
                <c:pt idx="3">
                  <c:v>8399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B9-430B-B6BB-79E8F3A6D94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25762847"/>
        <c:axId val="525773887"/>
      </c:barChart>
      <c:catAx>
        <c:axId val="5257628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773887"/>
        <c:crosses val="autoZero"/>
        <c:auto val="1"/>
        <c:lblAlgn val="ctr"/>
        <c:lblOffset val="100"/>
        <c:noMultiLvlLbl val="0"/>
      </c:catAx>
      <c:valAx>
        <c:axId val="5257738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7628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600" b="1"/>
              <a:t>Skin</a:t>
            </a:r>
            <a:r>
              <a:rPr lang="en-IN" sz="1600" b="1" baseline="0"/>
              <a:t> Smear</a:t>
            </a:r>
            <a:endParaRPr lang="en-IN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Sheet4!$C$5</c:f>
              <c:strCache>
                <c:ptCount val="1"/>
                <c:pt idx="0">
                  <c:v>Total Skin Smear Taken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Sheet4!$B$6:$B$9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Total</c:v>
                </c:pt>
              </c:strCache>
            </c:strRef>
          </c:cat>
          <c:val>
            <c:numRef>
              <c:f>Sheet4!$C$6:$C$9</c:f>
              <c:numCache>
                <c:formatCode>General</c:formatCode>
                <c:ptCount val="4"/>
                <c:pt idx="0">
                  <c:v>168</c:v>
                </c:pt>
                <c:pt idx="1">
                  <c:v>252</c:v>
                </c:pt>
                <c:pt idx="2">
                  <c:v>364</c:v>
                </c:pt>
                <c:pt idx="3">
                  <c:v>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8-466A-89A9-F2CE6C19E82F}"/>
            </c:ext>
          </c:extLst>
        </c:ser>
        <c:ser>
          <c:idx val="1"/>
          <c:order val="1"/>
          <c:tx>
            <c:strRef>
              <c:f>Sheet4!$D$5</c:f>
              <c:strCache>
                <c:ptCount val="1"/>
                <c:pt idx="0">
                  <c:v>Total Skin Smear Positive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Sheet4!$B$6:$B$9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Total</c:v>
                </c:pt>
              </c:strCache>
            </c:strRef>
          </c:cat>
          <c:val>
            <c:numRef>
              <c:f>Sheet4!$D$6:$D$9</c:f>
              <c:numCache>
                <c:formatCode>General</c:formatCode>
                <c:ptCount val="4"/>
                <c:pt idx="0">
                  <c:v>23</c:v>
                </c:pt>
                <c:pt idx="1">
                  <c:v>40</c:v>
                </c:pt>
                <c:pt idx="2">
                  <c:v>52</c:v>
                </c:pt>
                <c:pt idx="3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F8-466A-89A9-F2CE6C19E82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70067423"/>
        <c:axId val="670059743"/>
      </c:barChart>
      <c:catAx>
        <c:axId val="6700674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059743"/>
        <c:crosses val="autoZero"/>
        <c:auto val="1"/>
        <c:lblAlgn val="ctr"/>
        <c:lblOffset val="100"/>
        <c:noMultiLvlLbl val="0"/>
      </c:catAx>
      <c:valAx>
        <c:axId val="6700597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067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Sheet3!$C$7</c:f>
              <c:strCache>
                <c:ptCount val="1"/>
                <c:pt idx="0">
                  <c:v>Total Number of Reaction cases managed at the SLRC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Sheet3!$B$8:$B$10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Sheet3!$C$8:$C$11</c:f>
              <c:numCache>
                <c:formatCode>General</c:formatCode>
                <c:ptCount val="4"/>
                <c:pt idx="0">
                  <c:v>584</c:v>
                </c:pt>
                <c:pt idx="1">
                  <c:v>814</c:v>
                </c:pt>
                <c:pt idx="2">
                  <c:v>893</c:v>
                </c:pt>
                <c:pt idx="3">
                  <c:v>2291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FE-4ABF-A84A-DE613C3506D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70068863"/>
        <c:axId val="670070303"/>
      </c:barChart>
      <c:catAx>
        <c:axId val="670068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070303"/>
        <c:crosses val="autoZero"/>
        <c:auto val="1"/>
        <c:lblAlgn val="ctr"/>
        <c:lblOffset val="100"/>
        <c:noMultiLvlLbl val="0"/>
      </c:catAx>
      <c:valAx>
        <c:axId val="670070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0688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 sz="1600" b="1"/>
              <a:t>NFA</a:t>
            </a:r>
            <a:r>
              <a:rPr lang="en-IN" sz="1600" b="1" baseline="0"/>
              <a:t> Of Child Cases</a:t>
            </a:r>
            <a:endParaRPr lang="en-IN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Sheet8!$C$5</c:f>
              <c:strCache>
                <c:ptCount val="1"/>
                <c:pt idx="0">
                  <c:v>Total New Child cases Assessed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Sheet8!$B$6:$B$9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Total</c:v>
                </c:pt>
              </c:strCache>
            </c:strRef>
          </c:cat>
          <c:val>
            <c:numRef>
              <c:f>Sheet8!$C$6:$C$9</c:f>
              <c:numCache>
                <c:formatCode>General</c:formatCode>
                <c:ptCount val="4"/>
                <c:pt idx="0">
                  <c:v>523</c:v>
                </c:pt>
                <c:pt idx="1">
                  <c:v>654</c:v>
                </c:pt>
                <c:pt idx="2">
                  <c:v>522</c:v>
                </c:pt>
                <c:pt idx="3">
                  <c:v>1699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DA-4953-A77E-EEDEF2F6D2CE}"/>
            </c:ext>
          </c:extLst>
        </c:ser>
        <c:ser>
          <c:idx val="1"/>
          <c:order val="1"/>
          <c:tx>
            <c:strRef>
              <c:f>Sheet8!$D$5</c:f>
              <c:strCache>
                <c:ptCount val="1"/>
                <c:pt idx="0">
                  <c:v>NFI Detected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Sheet8!$B$6:$B$9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Total</c:v>
                </c:pt>
              </c:strCache>
            </c:strRef>
          </c:cat>
          <c:val>
            <c:numRef>
              <c:f>Sheet8!$D$6:$D$9</c:f>
              <c:numCache>
                <c:formatCode>General</c:formatCode>
                <c:ptCount val="4"/>
                <c:pt idx="0">
                  <c:v>17</c:v>
                </c:pt>
                <c:pt idx="1">
                  <c:v>29</c:v>
                </c:pt>
                <c:pt idx="2">
                  <c:v>19</c:v>
                </c:pt>
                <c:pt idx="3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1DA-4953-A77E-EEDEF2F6D2CE}"/>
            </c:ext>
          </c:extLst>
        </c:ser>
        <c:ser>
          <c:idx val="2"/>
          <c:order val="2"/>
          <c:tx>
            <c:strRef>
              <c:f>Sheet8!$E$5</c:f>
              <c:strCache>
                <c:ptCount val="1"/>
                <c:pt idx="0">
                  <c:v>NFI Improved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Sheet8!$B$6:$B$9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Total</c:v>
                </c:pt>
              </c:strCache>
            </c:strRef>
          </c:cat>
          <c:val>
            <c:numRef>
              <c:f>Sheet8!$E$6:$E$9</c:f>
              <c:numCache>
                <c:formatCode>General</c:formatCode>
                <c:ptCount val="4"/>
                <c:pt idx="0">
                  <c:v>13</c:v>
                </c:pt>
                <c:pt idx="1">
                  <c:v>29</c:v>
                </c:pt>
                <c:pt idx="2">
                  <c:v>17</c:v>
                </c:pt>
                <c:pt idx="3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1DA-4953-A77E-EEDEF2F6D2C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70063583"/>
        <c:axId val="670066943"/>
      </c:barChart>
      <c:catAx>
        <c:axId val="670063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066943"/>
        <c:crosses val="autoZero"/>
        <c:auto val="1"/>
        <c:lblAlgn val="ctr"/>
        <c:lblOffset val="100"/>
        <c:noMultiLvlLbl val="0"/>
      </c:catAx>
      <c:valAx>
        <c:axId val="670066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00635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Sheet6!$C$6</c:f>
              <c:strCache>
                <c:ptCount val="1"/>
                <c:pt idx="0">
                  <c:v>Total no. of Patients Referred for RCS through SLRC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Sheet6!$B$7:$B$10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Total</c:v>
                </c:pt>
              </c:strCache>
            </c:strRef>
          </c:cat>
          <c:val>
            <c:numRef>
              <c:f>Sheet6!$C$7:$C$10</c:f>
              <c:numCache>
                <c:formatCode>General</c:formatCode>
                <c:ptCount val="4"/>
                <c:pt idx="0">
                  <c:v>104</c:v>
                </c:pt>
                <c:pt idx="1">
                  <c:v>125</c:v>
                </c:pt>
                <c:pt idx="2">
                  <c:v>116</c:v>
                </c:pt>
                <c:pt idx="3">
                  <c:v>345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0D-45EE-A50E-C36A9EF8606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25790207"/>
        <c:axId val="525790687"/>
      </c:barChart>
      <c:catAx>
        <c:axId val="525790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790687"/>
        <c:crosses val="autoZero"/>
        <c:auto val="1"/>
        <c:lblAlgn val="ctr"/>
        <c:lblOffset val="100"/>
        <c:noMultiLvlLbl val="0"/>
      </c:catAx>
      <c:valAx>
        <c:axId val="5257906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57902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Sheet9!$B$1</c:f>
              <c:strCache>
                <c:ptCount val="1"/>
                <c:pt idx="0">
                  <c:v>Total no. of Customized Footwear Provided by the SLRC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Sheet9!$A$2:$A$5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Total</c:v>
                </c:pt>
              </c:strCache>
            </c:strRef>
          </c:cat>
          <c:val>
            <c:numRef>
              <c:f>Sheet9!$B$2:$B$5</c:f>
              <c:numCache>
                <c:formatCode>General</c:formatCode>
                <c:ptCount val="4"/>
                <c:pt idx="0">
                  <c:v>72</c:v>
                </c:pt>
                <c:pt idx="1">
                  <c:v>201</c:v>
                </c:pt>
                <c:pt idx="2">
                  <c:v>349</c:v>
                </c:pt>
                <c:pt idx="3">
                  <c:v>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D1-4525-A2B8-DE5D64EE09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16195055"/>
        <c:axId val="816196015"/>
      </c:barChart>
      <c:catAx>
        <c:axId val="8161950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196015"/>
        <c:crosses val="autoZero"/>
        <c:auto val="1"/>
        <c:lblAlgn val="ctr"/>
        <c:lblOffset val="100"/>
        <c:noMultiLvlLbl val="0"/>
      </c:catAx>
      <c:valAx>
        <c:axId val="8161960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161950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942364-4EA1-4D95-BB90-FD7EFC2B589C}" type="datetimeFigureOut">
              <a:rPr lang="en-IN" smtClean="0"/>
              <a:t>26-08-2025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90C7A-0A19-42C1-B8C9-A67804244A5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0377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8B270D-091D-4ED2-8C85-0898DD7D9F2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17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62EA7-8A22-D056-0589-6C92D426C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8A1F3-123A-E843-85A7-2099E61B8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0CAF-72E6-91F5-EDAB-C1AD272EC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4F4B-8426-4125-98F1-7FE2C3DE2BED}" type="datetimeFigureOut">
              <a:rPr lang="en-IN" smtClean="0"/>
              <a:t>26-08-2025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499F4-3BC0-8C0E-ED65-0DAFAA0F9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A3465D-7475-3D2C-110D-1BA000D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9EE5-FC44-4893-A97B-8A2071BDAF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1722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0A0E9-8277-8BCF-4858-314A19214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8D72CB-B691-386C-A8C7-BDA72B0656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26AD3-9EEA-4E35-232C-2A16207DA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4F4B-8426-4125-98F1-7FE2C3DE2BED}" type="datetimeFigureOut">
              <a:rPr lang="en-IN" smtClean="0"/>
              <a:t>26-08-2025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D102A-DEDC-A972-71FC-861DD33CF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6DC7F-33B0-1A5F-8790-A3B1E0EDA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9EE5-FC44-4893-A97B-8A2071BDAF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3639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2EE725-08BE-8FB5-D2AA-1C3F1AAD19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33AEA1-5E05-E4F3-2487-0064AE5C5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35E2-DADC-B1C7-7ACB-D5CB56370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4F4B-8426-4125-98F1-7FE2C3DE2BED}" type="datetimeFigureOut">
              <a:rPr lang="en-IN" smtClean="0"/>
              <a:t>26-08-2025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E3DE6-DD4C-0FC4-337B-581B1FE8E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2BDF0-5566-F841-E84E-3066DE2F8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9EE5-FC44-4893-A97B-8A2071BDAF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8762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7D905AD-2C09-A80F-FBF0-4F45A7A148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8163" y="400049"/>
            <a:ext cx="8647721" cy="118504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6F87AC4-493F-1EB8-D127-C21530FA824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68163" y="1997132"/>
            <a:ext cx="8652793" cy="4232218"/>
          </a:xfrm>
        </p:spPr>
        <p:txBody>
          <a:bodyPr lIns="0">
            <a:normAutofit/>
          </a:bodyPr>
          <a:lstStyle>
            <a:lvl1pPr marL="28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1pPr>
            <a:lvl2pPr marL="64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2pPr>
            <a:lvl3pPr marL="100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3pPr>
            <a:lvl4pPr marL="136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4pPr>
            <a:lvl5pPr marL="1725750" indent="-285750">
              <a:lnSpc>
                <a:spcPct val="130000"/>
              </a:lnSpc>
              <a:buFont typeface="Arial" panose="020B0604020202020204" pitchFamily="34" charset="0"/>
              <a:buChar char="•"/>
              <a:defRPr sz="1800"/>
            </a:lvl5pPr>
          </a:lstStyle>
          <a:p>
            <a:r>
              <a:rPr lang="en-US" dirty="0">
                <a:cs typeface="Calibri"/>
              </a:rPr>
              <a:t>Click 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BBE6897-C551-2BCB-F552-C4B761D2C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57063" y="457964"/>
            <a:ext cx="2211229" cy="2707415"/>
            <a:chOff x="9728105" y="457964"/>
            <a:chExt cx="2211229" cy="2707415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8215B7C-A98D-6F6C-9039-6F2AAEEFDD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184D4E7B-7775-1603-2C3F-5C265357728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6F97B093-B348-8A25-789A-743A43E9038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0732DEA9-6233-9CDE-64C6-744FC6CD6E4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Rectangle 30">
                  <a:extLst>
                    <a:ext uri="{FF2B5EF4-FFF2-40B4-BE49-F238E27FC236}">
                      <a16:creationId xmlns:a16="http://schemas.microsoft.com/office/drawing/2014/main" id="{9274C521-E533-D3E5-CE64-E3A3AEC0FE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Rectangle 30">
                  <a:extLst>
                    <a:ext uri="{FF2B5EF4-FFF2-40B4-BE49-F238E27FC236}">
                      <a16:creationId xmlns:a16="http://schemas.microsoft.com/office/drawing/2014/main" id="{2C69CF99-91AA-9E24-24AE-5A89748B46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35D6C12-B227-D277-0499-FA2765DB20A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01FCD87F-4621-47F3-CC5C-A1A8F673324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CA7C3364-8305-C08F-4132-18DA2D39BFA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8093390-6F0E-5ED5-5DAF-40FF11548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CEAA9FA7-0165-F161-72DC-F2E001FCF3A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9F185D91-004D-5474-3DD0-9153A2AEA2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D995CD54-9374-D2B3-957D-6925B750A6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53" name="Line 70">
                <a:extLst>
                  <a:ext uri="{FF2B5EF4-FFF2-40B4-BE49-F238E27FC236}">
                    <a16:creationId xmlns:a16="http://schemas.microsoft.com/office/drawing/2014/main" id="{EDCD4830-6A47-A59E-6569-B352E6D6617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000E8D63-E827-790A-519A-B36BFBDEB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8163" y="179949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A908D1ED-4589-9577-8D42-858F2E005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V="1">
            <a:off x="9740417" y="3721100"/>
            <a:ext cx="2211229" cy="2707415"/>
            <a:chOff x="9728105" y="457964"/>
            <a:chExt cx="2211229" cy="2707415"/>
          </a:xfrm>
        </p:grpSpPr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2657C24A-988F-290D-0D82-858C3E574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9940728" y="245341"/>
              <a:ext cx="1785984" cy="2211229"/>
              <a:chOff x="3125006" y="3171595"/>
              <a:chExt cx="1785984" cy="2211229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3AB3F4C6-5635-3075-CCEA-4675932DD47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2F5D12D-62A1-0F12-12B0-572BA5657E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E47EADA3-585F-FC49-7481-AF5B4DA093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ChangeAspect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Rectangle 30">
                  <a:extLst>
                    <a:ext uri="{FF2B5EF4-FFF2-40B4-BE49-F238E27FC236}">
                      <a16:creationId xmlns:a16="http://schemas.microsoft.com/office/drawing/2014/main" id="{DFB52899-BBD4-527C-5990-88BF84565D5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7" name="Rectangle 30">
                  <a:extLst>
                    <a:ext uri="{FF2B5EF4-FFF2-40B4-BE49-F238E27FC236}">
                      <a16:creationId xmlns:a16="http://schemas.microsoft.com/office/drawing/2014/main" id="{653A3527-A6E3-89A6-71ED-9A7D8EBA4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CD03B7A9-CD70-40B9-650E-43C78D4F16F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451CBB11-40F3-F130-BA91-6311C58CB1B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2CCB9535-280C-59F1-2408-AFAD8D1BE2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44493786-0B0A-24D5-26A9-8E820E6AB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ChangeAspect="1"/>
            </p:cNvGrpSpPr>
            <p:nvPr userDrawn="1"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5400000">
              <a:off x="10400269" y="1917604"/>
              <a:ext cx="633413" cy="1862138"/>
              <a:chOff x="5959193" y="333389"/>
              <a:chExt cx="633413" cy="1862138"/>
            </a:xfrm>
          </p:grpSpPr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F66FA07F-4726-2875-B812-6BCC5ABCC25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ChangeAspect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959192" y="333389"/>
                <a:ext cx="633413" cy="1419225"/>
                <a:chOff x="5959192" y="333389"/>
                <a:chExt cx="633413" cy="1419225"/>
              </a:xfrm>
            </p:grpSpPr>
            <p:sp>
              <p:nvSpPr>
                <p:cNvPr id="138" name="Freeform 68">
                  <a:extLst>
                    <a:ext uri="{FF2B5EF4-FFF2-40B4-BE49-F238E27FC236}">
                      <a16:creationId xmlns:a16="http://schemas.microsoft.com/office/drawing/2014/main" id="{A3457F2F-D92C-2F19-7ECB-5110F6A2BB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959192" y="333389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9" name="Freeform 69">
                  <a:extLst>
                    <a:ext uri="{FF2B5EF4-FFF2-40B4-BE49-F238E27FC236}">
                      <a16:creationId xmlns:a16="http://schemas.microsoft.com/office/drawing/2014/main" id="{6ABA0333-6EC3-6BEF-E476-C0072364AAE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Aspec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278280" y="333389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37" name="Line 70">
                <a:extLst>
                  <a:ext uri="{FF2B5EF4-FFF2-40B4-BE49-F238E27FC236}">
                    <a16:creationId xmlns:a16="http://schemas.microsoft.com/office/drawing/2014/main" id="{D9E689F1-3CC0-2CE6-27B1-34AA1949B9C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ChangeAspect="1"/>
              </p:cNvSpPr>
              <p:nvPr userDrawn="1"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 flipV="1">
                <a:off x="6278281" y="333389"/>
                <a:ext cx="0" cy="1862138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811096D-7051-CD8E-3C9B-63077216B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68164" y="6357168"/>
            <a:ext cx="1641986" cy="4616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3375748-D6D7-A497-C19F-581BC0934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1AC1AD6-D101-6CA6-45FC-DC48C0F32D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800" y="6357600"/>
            <a:ext cx="1641036" cy="46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17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4D74F-A275-499E-03A6-C69D92312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97E4A9-E050-8970-A64D-AC821093D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A7052-DDF8-67FC-612F-DD56D10F8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4F4B-8426-4125-98F1-7FE2C3DE2BED}" type="datetimeFigureOut">
              <a:rPr lang="en-IN" smtClean="0"/>
              <a:t>26-08-2025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381A88-73CA-64DB-41E4-3B73B10A8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88059-4E4A-CCB3-7CFC-2142B354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9EE5-FC44-4893-A97B-8A2071BDAF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3808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E62F0-D1E2-E158-A86E-97D742455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5BA41-F35E-435F-31DF-960055838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55DA1-6D0B-161F-7252-1A8315A92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4F4B-8426-4125-98F1-7FE2C3DE2BED}" type="datetimeFigureOut">
              <a:rPr lang="en-IN" smtClean="0"/>
              <a:t>26-08-2025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C6D69-94DD-C46A-6BDA-1B44786A6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3ACBA-51B9-49AA-5737-ABE74895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9EE5-FC44-4893-A97B-8A2071BDAF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4392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6E5E3-709F-13F4-C7BF-A629214F6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42B30-9B33-22EB-7080-D54DFF7101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6EC24-BE72-9F2C-3452-A452AF7B3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9952B-D323-6C51-3ED5-BBA1ED5D7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4F4B-8426-4125-98F1-7FE2C3DE2BED}" type="datetimeFigureOut">
              <a:rPr lang="en-IN" smtClean="0"/>
              <a:t>26-08-2025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74F46-9B01-5938-0411-877EDACEC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48E5B-B96B-6B4B-E2A4-25A23D3E2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9EE5-FC44-4893-A97B-8A2071BDAF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22935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777F4-DC36-71A9-7393-34932A4CB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12A3B-244E-DA3F-7A47-16C1E767D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3805C-ADB9-A639-A748-2084333223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8A6764-8ABB-3F97-AA78-B9EFBC4D7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5875FF-7FF9-C71F-625A-771C09F935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C0AD85-F170-21E8-1065-5314ECCBE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4F4B-8426-4125-98F1-7FE2C3DE2BED}" type="datetimeFigureOut">
              <a:rPr lang="en-IN" smtClean="0"/>
              <a:t>26-08-2025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D1BD8-871E-7FF2-1644-A09162B51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30CFD9D-C27C-14D8-92FC-551EF9886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9EE5-FC44-4893-A97B-8A2071BDAF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0370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687D-06EF-0105-51D0-960BE25C4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C7863A-89D5-260E-CB40-7455A2A04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4F4B-8426-4125-98F1-7FE2C3DE2BED}" type="datetimeFigureOut">
              <a:rPr lang="en-IN" smtClean="0"/>
              <a:t>26-08-2025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1419A1-A958-81A0-2815-14F086167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605730-5C32-1BCE-7AEF-80306D5A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9EE5-FC44-4893-A97B-8A2071BDAF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5250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A51EF0-4BA8-3758-FB24-346207D9D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4F4B-8426-4125-98F1-7FE2C3DE2BED}" type="datetimeFigureOut">
              <a:rPr lang="en-IN" smtClean="0"/>
              <a:t>26-08-2025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7BC5C-6983-4AE4-359A-DCD9141B7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934E9-83B6-6480-A0A5-48141B7B8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9EE5-FC44-4893-A97B-8A2071BDAF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8476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7D799-E22B-3AC8-6E58-0EBAA958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96477-BE8F-09EA-F430-42ED8AA687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89EBCA-79AF-F9B2-E445-54B9A8BF2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EC1590-44E8-63D5-A27A-0F1653498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4F4B-8426-4125-98F1-7FE2C3DE2BED}" type="datetimeFigureOut">
              <a:rPr lang="en-IN" smtClean="0"/>
              <a:t>26-08-2025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8AE755-CD3B-309E-9F52-30FD3BD5B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9409C-E22A-3FB8-A37D-B4AFA7A5B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9EE5-FC44-4893-A97B-8A2071BDAF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7068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5DF5E-0B21-EC2A-A663-707F44E06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DB4F72-B52D-26F4-8FCC-AC7B463238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BB4012-8054-E32C-0D01-5D3EB97A9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84035-8369-DF24-1130-500D76637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4F4B-8426-4125-98F1-7FE2C3DE2BED}" type="datetimeFigureOut">
              <a:rPr lang="en-IN" smtClean="0"/>
              <a:t>26-08-2025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3A186F-19EC-33C1-65C8-6480003D5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351A1-8F14-CEE0-070E-63E854967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29EE5-FC44-4893-A97B-8A2071BDAF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583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0D5494-150C-291D-F2EA-8D435B695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A0268A-05F1-2F46-4E39-EAE016886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293D5-70A9-F134-5949-9438236AB7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4F4B-8426-4125-98F1-7FE2C3DE2BED}" type="datetimeFigureOut">
              <a:rPr lang="en-IN" smtClean="0"/>
              <a:t>26-08-2025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1C428-96B3-48DC-D1B1-EFEE550A5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14041-566C-4A03-2E30-E2CE995B6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29EE5-FC44-4893-A97B-8A2071BDAFA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284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png"/><Relationship Id="rId5" Type="http://schemas.openxmlformats.org/officeDocument/2006/relationships/image" Target="../media/image4.jpg"/><Relationship Id="rId10" Type="http://schemas.openxmlformats.org/officeDocument/2006/relationships/image" Target="../media/image9.jpe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149B6-0276-0D0B-2405-957070984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1863-B18F-EC0B-E2F2-E2072661D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67867"/>
            <a:ext cx="8848683" cy="1179403"/>
          </a:xfrm>
        </p:spPr>
        <p:txBody>
          <a:bodyPr>
            <a:noAutofit/>
          </a:bodyPr>
          <a:lstStyle/>
          <a:p>
            <a:r>
              <a:rPr lang="en-US" sz="2800" b="1" dirty="0"/>
              <a:t>"Strengthening the Referral System to Provide Seamless Disability Prevention &amp; Medical Rehabilitation (DPMR), and Social Rehabilitation Services Across 28 Districts of Bihar"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ABCE7F-CC89-1A56-0BC1-A2A6AE8A24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11917"/>
            <a:ext cx="9144000" cy="1512028"/>
          </a:xfrm>
        </p:spPr>
        <p:txBody>
          <a:bodyPr>
            <a:normAutofit fontScale="92500" lnSpcReduction="20000"/>
          </a:bodyPr>
          <a:lstStyle/>
          <a:p>
            <a:r>
              <a:rPr lang="en-IN" b="1" i="1" dirty="0"/>
              <a:t>By</a:t>
            </a:r>
          </a:p>
          <a:p>
            <a:r>
              <a:rPr lang="en-IN" b="1" i="1" dirty="0"/>
              <a:t>Dr. Sarbartha Roy, </a:t>
            </a:r>
          </a:p>
          <a:p>
            <a:r>
              <a:rPr lang="en-IN" b="1" i="1" dirty="0"/>
              <a:t>NLEP Consultant for Bihar</a:t>
            </a:r>
          </a:p>
          <a:p>
            <a:r>
              <a:rPr lang="en-IN" b="1" i="1" dirty="0"/>
              <a:t>Damien Foundation India Trust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A1A63-89E9-B6FB-F793-72251BB39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80" y="-21824"/>
            <a:ext cx="1432363" cy="773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85BDAF-423F-F0AE-CE38-4B74864BA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9" y="6074687"/>
            <a:ext cx="814135" cy="8141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B44835-7CBA-80A0-5F82-16252FC3C1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41" y="6113747"/>
            <a:ext cx="1960309" cy="6632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4C7012-E809-D42F-E3E9-AA6739160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03" y="5980875"/>
            <a:ext cx="1399690" cy="7358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A78CB66-3636-0257-90AD-5AF051B6B4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014" y="5980875"/>
            <a:ext cx="635161" cy="8178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886A88A-4BD5-9B65-2C95-59AD7A7C73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94" y="6113747"/>
            <a:ext cx="1641382" cy="54269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3B4CD0-8408-BC8A-F6F8-4234D4A670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715" y="5952938"/>
            <a:ext cx="873675" cy="8736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8CAE4C1-6927-9474-81AE-3A8C656B9B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339" y="6113747"/>
            <a:ext cx="1768697" cy="6029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B0C342-A092-67FB-08CE-2F84B33E79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148" y="6023940"/>
            <a:ext cx="1179191" cy="758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2A3CFB-1388-BB57-3718-2288718013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1777" y="6024254"/>
            <a:ext cx="1641382" cy="6924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00FDF-D155-ECDC-4804-EFC33FFECD5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8422" y="42396"/>
            <a:ext cx="985486" cy="98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1A7E5B5-FAD8-A302-73B0-269AA201F7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8810" y="29223"/>
            <a:ext cx="683190" cy="6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E8AD26-CD22-78EE-0A0F-A5289E84E4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35" y="731053"/>
            <a:ext cx="4514001" cy="5604886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0C4AB8-891B-4120-0850-C0D3F5792AE5}"/>
              </a:ext>
            </a:extLst>
          </p:cNvPr>
          <p:cNvSpPr txBox="1"/>
          <p:nvPr/>
        </p:nvSpPr>
        <p:spPr>
          <a:xfrm>
            <a:off x="2320870" y="5741328"/>
            <a:ext cx="281313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Referral Form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05296F-5A60-E5FB-ED3E-B7F516083B18}"/>
              </a:ext>
            </a:extLst>
          </p:cNvPr>
          <p:cNvSpPr txBox="1"/>
          <p:nvPr/>
        </p:nvSpPr>
        <p:spPr>
          <a:xfrm>
            <a:off x="7461335" y="36172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Feedback Form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35C0C5-E0C1-478B-E3E0-421D9674B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37" y="464706"/>
            <a:ext cx="4302568" cy="527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24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C1AC-7C79-4ADA-CBFD-66C8439E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717" y="365909"/>
            <a:ext cx="10515600" cy="813680"/>
          </a:xfrm>
        </p:spPr>
        <p:txBody>
          <a:bodyPr/>
          <a:lstStyle/>
          <a:p>
            <a:r>
              <a:rPr lang="en-IN" dirty="0"/>
              <a:t>Challenges in Medical Rehabilitation….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DF2D862-8612-F015-18C8-89F4DFC67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654753"/>
              </p:ext>
            </p:extLst>
          </p:nvPr>
        </p:nvGraphicFramePr>
        <p:xfrm>
          <a:off x="332018" y="1287031"/>
          <a:ext cx="11743980" cy="4798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0974">
                  <a:extLst>
                    <a:ext uri="{9D8B030D-6E8A-4147-A177-3AD203B41FA5}">
                      <a16:colId xmlns:a16="http://schemas.microsoft.com/office/drawing/2014/main" val="2423956007"/>
                    </a:ext>
                  </a:extLst>
                </a:gridCol>
                <a:gridCol w="5883006">
                  <a:extLst>
                    <a:ext uri="{9D8B030D-6E8A-4147-A177-3AD203B41FA5}">
                      <a16:colId xmlns:a16="http://schemas.microsoft.com/office/drawing/2014/main" val="2871703806"/>
                    </a:ext>
                  </a:extLst>
                </a:gridCol>
              </a:tblGrid>
              <a:tr h="409675">
                <a:tc>
                  <a:txBody>
                    <a:bodyPr/>
                    <a:lstStyle/>
                    <a:p>
                      <a:r>
                        <a:rPr lang="en-IN" dirty="0"/>
                        <a:t>In the districts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Key Activities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464918"/>
                  </a:ext>
                </a:extLst>
              </a:tr>
              <a:tr h="776295">
                <a:tc>
                  <a:txBody>
                    <a:bodyPr/>
                    <a:lstStyle/>
                    <a:p>
                      <a:r>
                        <a:rPr lang="en-IN" dirty="0"/>
                        <a:t>List of persons affected by leprosy with disabilities (available/updated)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Assessment of disability status (RCS, MCR, Pension) and update the list – covered block wise by CSW – final list is available with primary (block) and secondary (district) level</a:t>
                      </a:r>
                    </a:p>
                    <a:p>
                      <a:endParaRPr lang="en-IN" sz="2000" dirty="0"/>
                    </a:p>
                    <a:p>
                      <a:r>
                        <a:rPr lang="en-IN" sz="2000" dirty="0"/>
                        <a:t>Block </a:t>
                      </a:r>
                    </a:p>
                    <a:p>
                      <a:endParaRPr lang="en-IN" sz="2000" dirty="0"/>
                    </a:p>
                    <a:p>
                      <a:r>
                        <a:rPr lang="en-IN" sz="2000" dirty="0">
                          <a:highlight>
                            <a:srgbClr val="FFFF00"/>
                          </a:highlight>
                        </a:rPr>
                        <a:t>RCS</a:t>
                      </a:r>
                    </a:p>
                    <a:p>
                      <a:endParaRPr lang="en-IN" sz="2000" dirty="0">
                        <a:highlight>
                          <a:srgbClr val="FFFF00"/>
                        </a:highlight>
                      </a:endParaRPr>
                    </a:p>
                    <a:p>
                      <a:r>
                        <a:rPr lang="en-IN" sz="2000" dirty="0">
                          <a:highlight>
                            <a:srgbClr val="FFFF00"/>
                          </a:highlight>
                        </a:rPr>
                        <a:t>Disability certificate for pension/other entitlements </a:t>
                      </a:r>
                    </a:p>
                    <a:p>
                      <a:endParaRPr lang="en-IN" sz="2000" dirty="0">
                        <a:highlight>
                          <a:srgbClr val="FFFF00"/>
                        </a:highlight>
                      </a:endParaRPr>
                    </a:p>
                    <a:p>
                      <a:r>
                        <a:rPr lang="en-IN" sz="2000" dirty="0">
                          <a:highlight>
                            <a:srgbClr val="FFFF00"/>
                          </a:highlight>
                        </a:rPr>
                        <a:t>MCR footwear/ Customised MCR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202055"/>
                  </a:ext>
                </a:extLst>
              </a:tr>
              <a:tr h="6395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Livelihood support for needy 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Small business, education support, skill training etc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97967"/>
                  </a:ext>
                </a:extLst>
              </a:tr>
            </a:tbl>
          </a:graphicData>
        </a:graphic>
      </p:graphicFrame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F00106-61D7-4D47-AE2B-E2F7E9261EF9}"/>
              </a:ext>
            </a:extLst>
          </p:cNvPr>
          <p:cNvCxnSpPr/>
          <p:nvPr/>
        </p:nvCxnSpPr>
        <p:spPr>
          <a:xfrm>
            <a:off x="6852492" y="3018622"/>
            <a:ext cx="8372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C4F199F-9F60-7626-98A7-DAD895350113}"/>
              </a:ext>
            </a:extLst>
          </p:cNvPr>
          <p:cNvSpPr txBox="1"/>
          <p:nvPr/>
        </p:nvSpPr>
        <p:spPr>
          <a:xfrm>
            <a:off x="7766890" y="2831334"/>
            <a:ext cx="905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District 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7857919-5E00-F3B7-B77A-29F0B267A046}"/>
              </a:ext>
            </a:extLst>
          </p:cNvPr>
          <p:cNvCxnSpPr/>
          <p:nvPr/>
        </p:nvCxnSpPr>
        <p:spPr>
          <a:xfrm>
            <a:off x="8646404" y="3027801"/>
            <a:ext cx="8372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725E77C-4138-87B5-9129-35BB507ACA3F}"/>
              </a:ext>
            </a:extLst>
          </p:cNvPr>
          <p:cNvSpPr txBox="1"/>
          <p:nvPr/>
        </p:nvSpPr>
        <p:spPr>
          <a:xfrm>
            <a:off x="9518570" y="2837107"/>
            <a:ext cx="138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Tertiary level</a:t>
            </a:r>
          </a:p>
        </p:txBody>
      </p:sp>
    </p:spTree>
    <p:extLst>
      <p:ext uri="{BB962C8B-B14F-4D97-AF65-F5344CB8AC3E}">
        <p14:creationId xmlns:p14="http://schemas.microsoft.com/office/powerpoint/2010/main" val="1402827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F02B53C-253E-2D6E-F695-33F09403BB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622038"/>
              </p:ext>
            </p:extLst>
          </p:nvPr>
        </p:nvGraphicFramePr>
        <p:xfrm>
          <a:off x="492741" y="721660"/>
          <a:ext cx="1139144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9128">
                  <a:extLst>
                    <a:ext uri="{9D8B030D-6E8A-4147-A177-3AD203B41FA5}">
                      <a16:colId xmlns:a16="http://schemas.microsoft.com/office/drawing/2014/main" val="871305874"/>
                    </a:ext>
                  </a:extLst>
                </a:gridCol>
                <a:gridCol w="1646955">
                  <a:extLst>
                    <a:ext uri="{9D8B030D-6E8A-4147-A177-3AD203B41FA5}">
                      <a16:colId xmlns:a16="http://schemas.microsoft.com/office/drawing/2014/main" val="162714627"/>
                    </a:ext>
                  </a:extLst>
                </a:gridCol>
                <a:gridCol w="1646955">
                  <a:extLst>
                    <a:ext uri="{9D8B030D-6E8A-4147-A177-3AD203B41FA5}">
                      <a16:colId xmlns:a16="http://schemas.microsoft.com/office/drawing/2014/main" val="2741683661"/>
                    </a:ext>
                  </a:extLst>
                </a:gridCol>
                <a:gridCol w="1555458">
                  <a:extLst>
                    <a:ext uri="{9D8B030D-6E8A-4147-A177-3AD203B41FA5}">
                      <a16:colId xmlns:a16="http://schemas.microsoft.com/office/drawing/2014/main" val="2391868380"/>
                    </a:ext>
                  </a:extLst>
                </a:gridCol>
                <a:gridCol w="2012946">
                  <a:extLst>
                    <a:ext uri="{9D8B030D-6E8A-4147-A177-3AD203B41FA5}">
                      <a16:colId xmlns:a16="http://schemas.microsoft.com/office/drawing/2014/main" val="2023304986"/>
                    </a:ext>
                  </a:extLst>
                </a:gridCol>
              </a:tblGrid>
              <a:tr h="26831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Primary level (block)</a:t>
                      </a:r>
                      <a:endParaRPr lang="en-IN" sz="20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2022</a:t>
                      </a:r>
                      <a:endParaRPr lang="en-IN" sz="16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2023</a:t>
                      </a:r>
                      <a:endParaRPr lang="en-IN" sz="16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2024</a:t>
                      </a:r>
                      <a:endParaRPr lang="en-IN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190512"/>
                  </a:ext>
                </a:extLst>
              </a:tr>
              <a:tr h="458247">
                <a:tc>
                  <a:txBody>
                    <a:bodyPr/>
                    <a:lstStyle/>
                    <a:p>
                      <a:r>
                        <a:rPr lang="en-US" sz="2000" dirty="0"/>
                        <a:t>Total Number of Cases Referred to Secondary Level Referral Centre from Primary Level.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1710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2397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1985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525777"/>
                  </a:ext>
                </a:extLst>
              </a:tr>
              <a:tr h="477395">
                <a:tc>
                  <a:txBody>
                    <a:bodyPr/>
                    <a:lstStyle/>
                    <a:p>
                      <a:r>
                        <a:rPr lang="en-US" sz="2000" dirty="0"/>
                        <a:t>Number of PHC referred cases to Secondary level 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256/390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338/390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325/390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7953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7219D6-1198-91CF-484F-7E3E2C4AB2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224514"/>
              </p:ext>
            </p:extLst>
          </p:nvPr>
        </p:nvGraphicFramePr>
        <p:xfrm>
          <a:off x="492743" y="2979813"/>
          <a:ext cx="11391440" cy="3712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49460">
                  <a:extLst>
                    <a:ext uri="{9D8B030D-6E8A-4147-A177-3AD203B41FA5}">
                      <a16:colId xmlns:a16="http://schemas.microsoft.com/office/drawing/2014/main" val="206457374"/>
                    </a:ext>
                  </a:extLst>
                </a:gridCol>
                <a:gridCol w="1646955">
                  <a:extLst>
                    <a:ext uri="{9D8B030D-6E8A-4147-A177-3AD203B41FA5}">
                      <a16:colId xmlns:a16="http://schemas.microsoft.com/office/drawing/2014/main" val="1040030546"/>
                    </a:ext>
                  </a:extLst>
                </a:gridCol>
                <a:gridCol w="1646955">
                  <a:extLst>
                    <a:ext uri="{9D8B030D-6E8A-4147-A177-3AD203B41FA5}">
                      <a16:colId xmlns:a16="http://schemas.microsoft.com/office/drawing/2014/main" val="897567639"/>
                    </a:ext>
                  </a:extLst>
                </a:gridCol>
                <a:gridCol w="1555458">
                  <a:extLst>
                    <a:ext uri="{9D8B030D-6E8A-4147-A177-3AD203B41FA5}">
                      <a16:colId xmlns:a16="http://schemas.microsoft.com/office/drawing/2014/main" val="2758438110"/>
                    </a:ext>
                  </a:extLst>
                </a:gridCol>
                <a:gridCol w="1992612">
                  <a:extLst>
                    <a:ext uri="{9D8B030D-6E8A-4147-A177-3AD203B41FA5}">
                      <a16:colId xmlns:a16="http://schemas.microsoft.com/office/drawing/2014/main" val="3296789744"/>
                    </a:ext>
                  </a:extLst>
                </a:gridCol>
              </a:tblGrid>
              <a:tr h="54241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Secondary Level (district)</a:t>
                      </a:r>
                      <a:endParaRPr lang="en-IN" sz="20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dirty="0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en-IN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en-IN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en-IN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4246082"/>
                  </a:ext>
                </a:extLst>
              </a:tr>
              <a:tr h="371128">
                <a:tc>
                  <a:txBody>
                    <a:bodyPr/>
                    <a:lstStyle/>
                    <a:p>
                      <a:r>
                        <a:rPr lang="en-US" sz="2000" dirty="0"/>
                        <a:t>Total Number of cases managed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-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7799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10722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12195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830055"/>
                  </a:ext>
                </a:extLst>
              </a:tr>
              <a:tr h="371128">
                <a:tc>
                  <a:txBody>
                    <a:bodyPr/>
                    <a:lstStyle/>
                    <a:p>
                      <a:r>
                        <a:rPr lang="en-US" sz="2000" dirty="0"/>
                        <a:t>New cases diagnosed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-</a:t>
                      </a:r>
                      <a:endParaRPr kumimoji="0" lang="en-I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2304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3014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3081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7020311"/>
                  </a:ext>
                </a:extLst>
              </a:tr>
              <a:tr h="371128">
                <a:tc>
                  <a:txBody>
                    <a:bodyPr/>
                    <a:lstStyle/>
                    <a:p>
                      <a:r>
                        <a:rPr lang="en-US" sz="2000" dirty="0"/>
                        <a:t>Number of new child cases NFA done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-</a:t>
                      </a:r>
                      <a:endParaRPr kumimoji="0" lang="en-I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523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654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 522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0176636"/>
                  </a:ext>
                </a:extLst>
              </a:tr>
              <a:tr h="371128">
                <a:tc>
                  <a:txBody>
                    <a:bodyPr/>
                    <a:lstStyle/>
                    <a:p>
                      <a:r>
                        <a:rPr lang="en-US" sz="2000" dirty="0"/>
                        <a:t>Reaction case managed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-</a:t>
                      </a:r>
                      <a:endParaRPr kumimoji="0" lang="en-I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584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814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893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100844"/>
                  </a:ext>
                </a:extLst>
              </a:tr>
              <a:tr h="371128">
                <a:tc>
                  <a:txBody>
                    <a:bodyPr/>
                    <a:lstStyle/>
                    <a:p>
                      <a:r>
                        <a:rPr lang="en-US" sz="2000" dirty="0"/>
                        <a:t>Ulcer cases managed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-</a:t>
                      </a:r>
                      <a:endParaRPr kumimoji="0" lang="en-I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507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647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873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9828026"/>
                  </a:ext>
                </a:extLst>
              </a:tr>
              <a:tr h="371128">
                <a:tc>
                  <a:txBody>
                    <a:bodyPr/>
                    <a:lstStyle/>
                    <a:p>
                      <a:r>
                        <a:rPr lang="en-US" sz="2000" dirty="0"/>
                        <a:t>Skin smear 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-</a:t>
                      </a:r>
                      <a:endParaRPr kumimoji="0" lang="en-I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168</a:t>
                      </a:r>
                      <a:endParaRPr lang="en-IN" sz="20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252</a:t>
                      </a:r>
                      <a:endParaRPr lang="en-IN" sz="20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highlight>
                            <a:srgbClr val="FFFF00"/>
                          </a:highlight>
                        </a:rPr>
                        <a:t>364</a:t>
                      </a:r>
                      <a:endParaRPr lang="en-IN" sz="2000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2717197"/>
                  </a:ext>
                </a:extLst>
              </a:tr>
              <a:tr h="371128">
                <a:tc>
                  <a:txBody>
                    <a:bodyPr/>
                    <a:lstStyle/>
                    <a:p>
                      <a:r>
                        <a:rPr lang="en-US" sz="2000" dirty="0"/>
                        <a:t>Customized footwear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-</a:t>
                      </a:r>
                      <a:endParaRPr kumimoji="0" lang="en-IN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72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208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349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973116"/>
                  </a:ext>
                </a:extLst>
              </a:tr>
              <a:tr h="371128">
                <a:tc>
                  <a:txBody>
                    <a:bodyPr/>
                    <a:lstStyle/>
                    <a:p>
                      <a:r>
                        <a:rPr lang="en-US" sz="2000" dirty="0"/>
                        <a:t>RCS referral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104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125</a:t>
                      </a:r>
                      <a:endParaRPr lang="en-IN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116</a:t>
                      </a:r>
                      <a:endParaRPr lang="en-I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048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398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AFE27-D2A7-DAF0-749A-BC3E29313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06" y="348793"/>
            <a:ext cx="10671142" cy="546754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Patients Attended the SLRC:</a:t>
            </a:r>
            <a:endParaRPr lang="en-IN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CD5CB1C-CAC9-6906-CE47-77F359614DE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61533" y="1150069"/>
          <a:ext cx="10378912" cy="4986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06304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5B9B2-289D-2400-D381-C8AC5D35C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PLRC Referral:</a:t>
            </a:r>
            <a:endParaRPr lang="en-IN" sz="40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322700C-6FFE-CDF5-14C7-EDCBA2470ED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8104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DF1E9-0243-253C-43D9-AD779FC5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New Case Detection:</a:t>
            </a:r>
            <a:endParaRPr lang="en-IN" sz="40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2C17C81-169B-8D84-5336-CD5A2BF6883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62437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58E89-6B06-97A4-07D1-254A5D3C9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Skin Smear:</a:t>
            </a:r>
            <a:endParaRPr lang="en-IN" sz="40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CA1C925-DAC2-674B-595E-AEF77986BF1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1008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F43B4-1C2C-30E2-3260-9F983201A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Reactions Identified &amp; Managed:</a:t>
            </a:r>
            <a:endParaRPr lang="en-IN" sz="40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F8F1927-15C4-6969-94EA-A52E4DD8C22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06125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26EF4-253E-A80E-613C-204FA2620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Child Case Assessment:</a:t>
            </a:r>
            <a:endParaRPr lang="en-IN" sz="40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574ECC6-0E32-CECE-E4CC-B7ABC232629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5518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B40AA-9607-6485-A35F-AADE3F75F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RCS Referral:</a:t>
            </a:r>
            <a:endParaRPr lang="en-IN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E15548F-72FF-F32D-6343-1F4A2757C5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5379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D4A5F-4EF1-3A3E-14B2-571EA8A1A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4" y="163168"/>
            <a:ext cx="10515600" cy="1325563"/>
          </a:xfrm>
        </p:spPr>
        <p:txBody>
          <a:bodyPr/>
          <a:lstStyle/>
          <a:p>
            <a:r>
              <a:rPr lang="en-IN" dirty="0"/>
              <a:t>Introduction: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871101-E668-AE79-CD83-73A9519488D8}"/>
              </a:ext>
            </a:extLst>
          </p:cNvPr>
          <p:cNvSpPr txBox="1"/>
          <p:nvPr/>
        </p:nvSpPr>
        <p:spPr>
          <a:xfrm>
            <a:off x="108117" y="1202027"/>
            <a:ext cx="1182838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Leprosy is a chronic infectious disease – affects primarily the peripheral nerves and skin, leading to disabilities </a:t>
            </a:r>
          </a:p>
          <a:p>
            <a:r>
              <a:rPr lang="en-IN" dirty="0"/>
              <a:t>And deformities in the face, upper and lower limbs.</a:t>
            </a:r>
          </a:p>
          <a:p>
            <a:endParaRPr lang="en-IN" dirty="0"/>
          </a:p>
          <a:p>
            <a:r>
              <a:rPr lang="en-IN" dirty="0"/>
              <a:t>Management of leprosy is complex – diagnosis and management of complications need good clinical skills among the </a:t>
            </a:r>
          </a:p>
          <a:p>
            <a:r>
              <a:rPr lang="en-IN" dirty="0"/>
              <a:t>Health care providers, and also recording &amp; reporting. </a:t>
            </a:r>
          </a:p>
          <a:p>
            <a:endParaRPr lang="en-IN" dirty="0"/>
          </a:p>
          <a:p>
            <a:r>
              <a:rPr lang="en-IN" dirty="0"/>
              <a:t>Prevention of disability (POD) and prevention of worsening of disabilities (PWOD) is a challenge due to the complexity in </a:t>
            </a:r>
          </a:p>
          <a:p>
            <a:r>
              <a:rPr lang="en-IN" dirty="0"/>
              <a:t>Its management.   </a:t>
            </a:r>
          </a:p>
          <a:p>
            <a:endParaRPr lang="en-IN" dirty="0"/>
          </a:p>
          <a:p>
            <a:r>
              <a:rPr lang="en-IN" dirty="0"/>
              <a:t>Disability prevention can be achieved by early identification of NFI (reaction) and proper management (steroids,</a:t>
            </a:r>
          </a:p>
          <a:p>
            <a:r>
              <a:rPr lang="en-IN" dirty="0"/>
              <a:t>Immobilisation and physiotherapy). </a:t>
            </a:r>
          </a:p>
          <a:p>
            <a:endParaRPr lang="en-IN" dirty="0"/>
          </a:p>
          <a:p>
            <a:r>
              <a:rPr lang="en-IN" dirty="0"/>
              <a:t>Worsening of disabilities can be achieved by early start of self-care (SSOD, Footwear, appliances) and RCS, </a:t>
            </a:r>
            <a:r>
              <a:rPr lang="en-IN" sz="1600" dirty="0"/>
              <a:t>occupational change (LEP).</a:t>
            </a:r>
          </a:p>
          <a:p>
            <a:endParaRPr lang="en-IN" dirty="0"/>
          </a:p>
          <a:p>
            <a:r>
              <a:rPr lang="en-IN" dirty="0"/>
              <a:t>Strengthening the referral system, Primary – Secondary – Tertiary level, is very important to achieve both POD and PWOD</a:t>
            </a:r>
          </a:p>
        </p:txBody>
      </p:sp>
    </p:spTree>
    <p:extLst>
      <p:ext uri="{BB962C8B-B14F-4D97-AF65-F5344CB8AC3E}">
        <p14:creationId xmlns:p14="http://schemas.microsoft.com/office/powerpoint/2010/main" val="3749212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EE1AD-160D-1D63-591B-BF92802BA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Customized Footwear:</a:t>
            </a:r>
            <a:endParaRPr lang="en-IN" sz="4000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9545F7C-E01F-2AFB-088F-12273FAF180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45019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3C01-1AF7-320E-6BF4-BA6D6480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9325" y="33868"/>
            <a:ext cx="8229600" cy="651933"/>
          </a:xfrm>
        </p:spPr>
        <p:txBody>
          <a:bodyPr>
            <a:normAutofit fontScale="90000"/>
          </a:bodyPr>
          <a:lstStyle/>
          <a:p>
            <a:r>
              <a:rPr lang="en-US" dirty="0"/>
              <a:t>Medical Rehabilitation</a:t>
            </a:r>
            <a:endParaRPr lang="en-IN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9D648AA-ADDC-8DF5-15B2-1AF236EE0C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579206"/>
              </p:ext>
            </p:extLst>
          </p:nvPr>
        </p:nvGraphicFramePr>
        <p:xfrm>
          <a:off x="308472" y="1168548"/>
          <a:ext cx="11290453" cy="40014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80529">
                  <a:extLst>
                    <a:ext uri="{9D8B030D-6E8A-4147-A177-3AD203B41FA5}">
                      <a16:colId xmlns:a16="http://schemas.microsoft.com/office/drawing/2014/main" val="714671841"/>
                    </a:ext>
                  </a:extLst>
                </a:gridCol>
                <a:gridCol w="4909924">
                  <a:extLst>
                    <a:ext uri="{9D8B030D-6E8A-4147-A177-3AD203B41FA5}">
                      <a16:colId xmlns:a16="http://schemas.microsoft.com/office/drawing/2014/main" val="3865042942"/>
                    </a:ext>
                  </a:extLst>
                </a:gridCol>
              </a:tblGrid>
              <a:tr h="10257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Activity</a:t>
                      </a:r>
                      <a:endParaRPr lang="en-IN" sz="14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Bihar</a:t>
                      </a:r>
                      <a:endParaRPr lang="en-IN" sz="1400" kern="10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(Jan 2017-December 2024)</a:t>
                      </a:r>
                      <a:endParaRPr lang="en-IN" sz="20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131345"/>
                  </a:ext>
                </a:extLst>
              </a:tr>
              <a:tr h="5518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Total Number of G2D patients in the list at the time of implementation of the program 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(baseline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IN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latin typeface="+mn-lt"/>
                        </a:rPr>
                        <a:t>7498</a:t>
                      </a:r>
                      <a:endParaRPr lang="en-IN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617039"/>
                  </a:ext>
                </a:extLst>
              </a:tr>
              <a:tr h="3373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No. Of G2D patients added to the list</a:t>
                      </a:r>
                      <a:endParaRPr lang="en-IN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21951</a:t>
                      </a:r>
                      <a:endParaRPr lang="en-IN" sz="2000" b="1" kern="100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646013"/>
                  </a:ext>
                </a:extLst>
              </a:tr>
              <a:tr h="3713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No. Of G2D patients deleted from the list</a:t>
                      </a:r>
                      <a:endParaRPr lang="en-IN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10166</a:t>
                      </a:r>
                      <a:endParaRPr lang="en-IN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767673"/>
                  </a:ext>
                </a:extLst>
              </a:tr>
              <a:tr h="3385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Updated list of G2D patients at the end of 2024</a:t>
                      </a:r>
                      <a:endParaRPr lang="en-IN" sz="180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000" b="1" kern="100" dirty="0">
                          <a:effectLst/>
                          <a:highlight>
                            <a:srgbClr val="FFFF00"/>
                          </a:highlight>
                          <a:latin typeface="+mn-lt"/>
                        </a:rPr>
                        <a:t>18457</a:t>
                      </a:r>
                      <a:r>
                        <a:rPr lang="en-US" sz="2000" b="1" kern="100" dirty="0">
                          <a:effectLst/>
                          <a:latin typeface="+mn-lt"/>
                        </a:rPr>
                        <a:t> (all received training on Selfcare)</a:t>
                      </a:r>
                      <a:endParaRPr lang="en-IN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0759439"/>
                  </a:ext>
                </a:extLst>
              </a:tr>
              <a:tr h="3385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RCS eligible cases identified 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b="1" kern="1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1372 </a:t>
                      </a:r>
                      <a:r>
                        <a:rPr lang="en-IN" sz="20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(1046 got RCS)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6864421"/>
                  </a:ext>
                </a:extLst>
              </a:tr>
              <a:tr h="3385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Eligible for MCR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b="1" kern="1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10447</a:t>
                      </a:r>
                      <a:endParaRPr lang="en-IN" sz="2000" b="1" kern="100" dirty="0">
                        <a:effectLst/>
                        <a:latin typeface="+mn-lt"/>
                        <a:ea typeface="Calibri" panose="020F0502020204030204" pitchFamily="34" charset="0"/>
                        <a:cs typeface="Vrinda" panose="020B0502040204020203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2983271"/>
                  </a:ext>
                </a:extLst>
              </a:tr>
              <a:tr h="3385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Eligible for livelihood support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b="1" kern="1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723 </a:t>
                      </a:r>
                      <a:r>
                        <a:rPr lang="en-IN" sz="20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(520 received )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66077"/>
                  </a:ext>
                </a:extLst>
              </a:tr>
              <a:tr h="3385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18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Eligible for Disability Certificates 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IN" sz="2000" b="1" kern="100" dirty="0">
                          <a:effectLst/>
                          <a:highlight>
                            <a:srgbClr val="FFFF00"/>
                          </a:highlight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11759</a:t>
                      </a:r>
                      <a:r>
                        <a:rPr lang="en-IN" sz="2000" b="1" kern="100" dirty="0">
                          <a:effectLst/>
                          <a:latin typeface="+mn-lt"/>
                          <a:ea typeface="Calibri" panose="020F0502020204030204" pitchFamily="34" charset="0"/>
                          <a:cs typeface="Vrinda" panose="020B0502040204020203" pitchFamily="34" charset="0"/>
                        </a:rPr>
                        <a:t> (6615 received )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368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9899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F8459-7491-C4A9-C9ED-09748AE0E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153400" cy="646331"/>
          </a:xfrm>
        </p:spPr>
        <p:txBody>
          <a:bodyPr>
            <a:normAutofit/>
          </a:bodyPr>
          <a:lstStyle/>
          <a:p>
            <a:r>
              <a:rPr lang="en-IN" sz="2800" b="1" dirty="0"/>
              <a:t>On the job training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AD321F-9A41-6A1E-D24D-BD8303D8E9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400356"/>
            <a:ext cx="4038600" cy="2271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7C3E53-D4C7-809A-1A2D-8BA4C2650B97}"/>
              </a:ext>
            </a:extLst>
          </p:cNvPr>
          <p:cNvSpPr txBox="1"/>
          <p:nvPr/>
        </p:nvSpPr>
        <p:spPr>
          <a:xfrm>
            <a:off x="6408214" y="1572215"/>
            <a:ext cx="3878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Accompanied field visit with Secondary level Nodal Persons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90E09F8-0161-3FCC-109C-6FB8BE3D0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818177"/>
            <a:ext cx="4756782" cy="267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840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F3864F-C467-1693-74BB-BA0275034DCF}"/>
              </a:ext>
            </a:extLst>
          </p:cNvPr>
          <p:cNvSpPr txBox="1"/>
          <p:nvPr/>
        </p:nvSpPr>
        <p:spPr>
          <a:xfrm>
            <a:off x="6224530" y="3244334"/>
            <a:ext cx="4549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Skin smear by Nodal person (district)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4877E7-AA2E-4AB3-6C9B-8A9AA09C07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15" y="1162546"/>
            <a:ext cx="4130408" cy="55072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687763-4F62-9793-B35D-A1A7B121BD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3864506"/>
            <a:ext cx="4862111" cy="27387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AC4619-69F7-3B96-B9D7-2129F2F4724C}"/>
              </a:ext>
            </a:extLst>
          </p:cNvPr>
          <p:cNvSpPr txBox="1"/>
          <p:nvPr/>
        </p:nvSpPr>
        <p:spPr>
          <a:xfrm>
            <a:off x="5233551" y="1420743"/>
            <a:ext cx="597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Customised footwear measurement by Nodal person (district)</a:t>
            </a:r>
          </a:p>
        </p:txBody>
      </p:sp>
    </p:spTree>
    <p:extLst>
      <p:ext uri="{BB962C8B-B14F-4D97-AF65-F5344CB8AC3E}">
        <p14:creationId xmlns:p14="http://schemas.microsoft.com/office/powerpoint/2010/main" val="3283626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DDE99-080D-3D85-F597-0891B9CC6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Assistive device provided:</a:t>
            </a:r>
            <a:endParaRPr lang="en-IN" sz="4000" b="1" dirty="0"/>
          </a:p>
        </p:txBody>
      </p:sp>
      <p:pic>
        <p:nvPicPr>
          <p:cNvPr id="4" name="Content Placeholder 3" descr="A person with a broken arm in a hospital&#10;&#10;AI-generated content may be incorrect.">
            <a:extLst>
              <a:ext uri="{FF2B5EF4-FFF2-40B4-BE49-F238E27FC236}">
                <a16:creationId xmlns:a16="http://schemas.microsoft.com/office/drawing/2014/main" id="{572737DF-3007-ED0C-44C9-50A451048E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4" y="1825624"/>
            <a:ext cx="6029742" cy="2718095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7746BBB-D9E4-E2C3-DC42-D0E2FD590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86" y="1825624"/>
            <a:ext cx="5555530" cy="417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08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D8BF4-1CF2-F309-DD37-8962C4C9B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Case Assessment:</a:t>
            </a:r>
            <a:endParaRPr lang="en-IN" dirty="0"/>
          </a:p>
        </p:txBody>
      </p:sp>
      <p:pic>
        <p:nvPicPr>
          <p:cNvPr id="4" name="Content Placeholder 3" descr="A group of people shaking hands&#10;&#10;AI-generated content may be incorrect.">
            <a:extLst>
              <a:ext uri="{FF2B5EF4-FFF2-40B4-BE49-F238E27FC236}">
                <a16:creationId xmlns:a16="http://schemas.microsoft.com/office/drawing/2014/main" id="{1F500963-6B91-AE55-A967-95F867274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11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FED889-B694-2AF2-B2A4-FB6797B5C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B8257-CE62-4860-6835-6C392ACE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3078" y="271830"/>
            <a:ext cx="9869601" cy="416724"/>
          </a:xfrm>
        </p:spPr>
        <p:txBody>
          <a:bodyPr>
            <a:normAutofit fontScale="90000"/>
          </a:bodyPr>
          <a:lstStyle/>
          <a:p>
            <a:r>
              <a:rPr lang="en-IN" sz="3200" dirty="0"/>
              <a:t>Patient Visit  – On-the-job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EDA4DFE-2C9C-3BFE-AA6B-C0FFA6372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03" y="1258643"/>
            <a:ext cx="4830585" cy="2717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A4C4AA2-A4B1-E575-D8A1-D1EA3799A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1" y="3023048"/>
            <a:ext cx="5593595" cy="314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184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CAFF9-E03D-B00C-9630-34120481B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/>
              <a:t>   Patient Management at SLRC Level:</a:t>
            </a:r>
            <a:endParaRPr lang="en-IN" sz="4000" b="1" dirty="0"/>
          </a:p>
        </p:txBody>
      </p:sp>
      <p:pic>
        <p:nvPicPr>
          <p:cNvPr id="5" name="Content Placeholder 4" descr="A person sitting in a chair&#10;&#10;Description automatically generated">
            <a:extLst>
              <a:ext uri="{FF2B5EF4-FFF2-40B4-BE49-F238E27FC236}">
                <a16:creationId xmlns:a16="http://schemas.microsoft.com/office/drawing/2014/main" id="{9ACF88CA-C41E-7A16-D6CA-7F6F752FF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2826" y="3061721"/>
            <a:ext cx="5233749" cy="2358808"/>
          </a:xfrm>
        </p:spPr>
      </p:pic>
      <p:pic>
        <p:nvPicPr>
          <p:cNvPr id="7" name="Picture 6" descr="A person sitting on a bench&#10;&#10;Description automatically generated">
            <a:extLst>
              <a:ext uri="{FF2B5EF4-FFF2-40B4-BE49-F238E27FC236}">
                <a16:creationId xmlns:a16="http://schemas.microsoft.com/office/drawing/2014/main" id="{971DAB1D-0D2E-1EFC-A6EE-87CCAD6E7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6785" y="1618718"/>
            <a:ext cx="2260019" cy="3808961"/>
          </a:xfrm>
          <a:prstGeom prst="rect">
            <a:avLst/>
          </a:prstGeom>
        </p:spPr>
      </p:pic>
      <p:pic>
        <p:nvPicPr>
          <p:cNvPr id="12" name="Picture 11" descr="A person holding a pipe&#10;&#10;Description automatically generated">
            <a:extLst>
              <a:ext uri="{FF2B5EF4-FFF2-40B4-BE49-F238E27FC236}">
                <a16:creationId xmlns:a16="http://schemas.microsoft.com/office/drawing/2014/main" id="{462CA232-DCF6-6DB0-209B-F28397434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99853" y="2693349"/>
            <a:ext cx="3912671" cy="1763410"/>
          </a:xfrm>
          <a:prstGeom prst="rect">
            <a:avLst/>
          </a:prstGeom>
        </p:spPr>
      </p:pic>
      <p:pic>
        <p:nvPicPr>
          <p:cNvPr id="9" name="Picture 8" descr="A person sitting on a chair&#10;&#10;Description automatically generated">
            <a:extLst>
              <a:ext uri="{FF2B5EF4-FFF2-40B4-BE49-F238E27FC236}">
                <a16:creationId xmlns:a16="http://schemas.microsoft.com/office/drawing/2014/main" id="{50B13DC1-6F26-534D-81E8-83A39BEC0A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5016" y="3061721"/>
            <a:ext cx="5233749" cy="235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31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EDE38DDC-CD30-B376-C737-5736B125D3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269" y="2341625"/>
            <a:ext cx="3068200" cy="3332626"/>
          </a:xfrm>
          <a:prstGeom prst="rect">
            <a:avLst/>
          </a:prstGeom>
          <a:ln w="38100">
            <a:noFill/>
          </a:ln>
        </p:spPr>
      </p:pic>
      <p:pic>
        <p:nvPicPr>
          <p:cNvPr id="4" name="Picture 3" descr="A person with his eyes closed&#10;&#10;Description automatically generated with medium confidence">
            <a:extLst>
              <a:ext uri="{FF2B5EF4-FFF2-40B4-BE49-F238E27FC236}">
                <a16:creationId xmlns:a16="http://schemas.microsoft.com/office/drawing/2014/main" id="{1007BEF9-DE89-BB15-8B70-0D24A42C8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29" y="2326663"/>
            <a:ext cx="3320701" cy="3326599"/>
          </a:xfrm>
          <a:prstGeom prst="rect">
            <a:avLst/>
          </a:prstGeom>
          <a:ln w="3810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654BA1-5865-4130-9B2A-08548AF28D08}"/>
              </a:ext>
            </a:extLst>
          </p:cNvPr>
          <p:cNvSpPr txBox="1"/>
          <p:nvPr/>
        </p:nvSpPr>
        <p:spPr>
          <a:xfrm>
            <a:off x="3855903" y="1443210"/>
            <a:ext cx="4589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Patient was managed by nodal person (district)</a:t>
            </a:r>
          </a:p>
        </p:txBody>
      </p:sp>
    </p:spTree>
    <p:extLst>
      <p:ext uri="{BB962C8B-B14F-4D97-AF65-F5344CB8AC3E}">
        <p14:creationId xmlns:p14="http://schemas.microsoft.com/office/powerpoint/2010/main" val="2624498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D3BAB-E97B-6943-E754-4D34B4EB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600" y="1174310"/>
            <a:ext cx="4876800" cy="883090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1800" b="1" dirty="0"/>
              <a:t>Self care monitoring by ASHA and CSW</a:t>
            </a:r>
          </a:p>
        </p:txBody>
      </p:sp>
      <p:pic>
        <p:nvPicPr>
          <p:cNvPr id="7" name="Content Placeholder 6" descr="A group of women sitting on the ground&#10;&#10;Description automatically generated with low confidence">
            <a:extLst>
              <a:ext uri="{FF2B5EF4-FFF2-40B4-BE49-F238E27FC236}">
                <a16:creationId xmlns:a16="http://schemas.microsoft.com/office/drawing/2014/main" id="{DD263516-E6A1-946D-2D11-C6DD4F5391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6" r="16440" b="2"/>
          <a:stretch/>
        </p:blipFill>
        <p:spPr>
          <a:xfrm>
            <a:off x="2209801" y="1008748"/>
            <a:ext cx="3080329" cy="3434288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BB1D39-7DB1-DC1A-95A8-60B058960A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76625"/>
            <a:ext cx="42164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96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9F557-F845-6599-02C9-89AF51AD4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0967"/>
          </a:xfrm>
        </p:spPr>
        <p:txBody>
          <a:bodyPr>
            <a:normAutofit fontScale="90000"/>
          </a:bodyPr>
          <a:lstStyle/>
          <a:p>
            <a:r>
              <a:rPr lang="en-IN" dirty="0"/>
              <a:t>Introduction continued…</a:t>
            </a:r>
            <a:br>
              <a:rPr lang="en-IN" dirty="0"/>
            </a:br>
            <a:endParaRPr lang="en-I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8E9EEF-9469-EBEE-7E77-6296022FD37E}"/>
              </a:ext>
            </a:extLst>
          </p:cNvPr>
          <p:cNvSpPr txBox="1"/>
          <p:nvPr/>
        </p:nvSpPr>
        <p:spPr>
          <a:xfrm>
            <a:off x="628877" y="1210990"/>
            <a:ext cx="1072492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Leprosy is still a major public health problem in Bihar.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Bihar is contributing 12000 to 15000 new leprosy cases every year.</a:t>
            </a:r>
            <a:r>
              <a:rPr lang="en-US" sz="2000" dirty="0">
                <a:ea typeface="Arial MT"/>
                <a:cs typeface="Arial MT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ea typeface="Arial MT"/>
                <a:cs typeface="Arial MT"/>
              </a:rPr>
              <a:t>Disabilities among new cases are high.</a:t>
            </a:r>
            <a:endParaRPr lang="en-IN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Vertical staff are almost retired, and only 34 % (183/534) of blocks have PMWs.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/>
              <a:t>Health care providers at the block and district levels were not confident in identifying and managing neuritis/reactions and other complications (before intervention).</a:t>
            </a:r>
          </a:p>
          <a:p>
            <a:endParaRPr lang="en-IN" sz="2000" dirty="0"/>
          </a:p>
          <a:p>
            <a:endParaRPr lang="en-IN" sz="2000" dirty="0"/>
          </a:p>
          <a:p>
            <a:r>
              <a:rPr lang="en-IN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978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blue&#10;&#10;Description automatically generated">
            <a:extLst>
              <a:ext uri="{FF2B5EF4-FFF2-40B4-BE49-F238E27FC236}">
                <a16:creationId xmlns:a16="http://schemas.microsoft.com/office/drawing/2014/main" id="{BAC57419-07C7-A10F-3405-3484B475A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612" y="2674315"/>
            <a:ext cx="2804774" cy="3739698"/>
          </a:xfrm>
          <a:prstGeom prst="rect">
            <a:avLst/>
          </a:prstGeom>
        </p:spPr>
      </p:pic>
      <p:pic>
        <p:nvPicPr>
          <p:cNvPr id="12" name="Picture 11" descr="A person in a red shirt&#10;&#10;Description automatically generated with low confidence">
            <a:extLst>
              <a:ext uri="{FF2B5EF4-FFF2-40B4-BE49-F238E27FC236}">
                <a16:creationId xmlns:a16="http://schemas.microsoft.com/office/drawing/2014/main" id="{EDF3F183-7B90-CC71-D530-96D6D21B0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447" y="2674315"/>
            <a:ext cx="2804774" cy="3739698"/>
          </a:xfrm>
          <a:prstGeom prst="rect">
            <a:avLst/>
          </a:prstGeom>
        </p:spPr>
      </p:pic>
      <p:pic>
        <p:nvPicPr>
          <p:cNvPr id="14" name="Picture 13" descr="A group of people sitting together&#10;&#10;Description automatically generated with medium confidence">
            <a:extLst>
              <a:ext uri="{FF2B5EF4-FFF2-40B4-BE49-F238E27FC236}">
                <a16:creationId xmlns:a16="http://schemas.microsoft.com/office/drawing/2014/main" id="{1570A9CD-09D9-91F6-C479-07462FBB4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74" y="3701667"/>
            <a:ext cx="4899680" cy="291714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AF97A01-2680-A002-0072-BAFA567B7088}"/>
              </a:ext>
            </a:extLst>
          </p:cNvPr>
          <p:cNvSpPr/>
          <p:nvPr/>
        </p:nvSpPr>
        <p:spPr>
          <a:xfrm>
            <a:off x="7227065" y="3701667"/>
            <a:ext cx="672029" cy="220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D1EEA5-DB52-6C16-60DE-EE13CFD7FE5D}"/>
              </a:ext>
            </a:extLst>
          </p:cNvPr>
          <p:cNvSpPr/>
          <p:nvPr/>
        </p:nvSpPr>
        <p:spPr>
          <a:xfrm>
            <a:off x="10190602" y="3745735"/>
            <a:ext cx="672029" cy="2203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0BECF-FBE9-48F6-6832-DBFEA0CF51D1}"/>
              </a:ext>
            </a:extLst>
          </p:cNvPr>
          <p:cNvSpPr txBox="1"/>
          <p:nvPr/>
        </p:nvSpPr>
        <p:spPr>
          <a:xfrm>
            <a:off x="8086380" y="1905918"/>
            <a:ext cx="217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Before and after RCS </a:t>
            </a:r>
          </a:p>
        </p:txBody>
      </p:sp>
      <p:pic>
        <p:nvPicPr>
          <p:cNvPr id="13" name="Picture 12" descr="F:\iph\IMG_4660.JPG">
            <a:extLst>
              <a:ext uri="{FF2B5EF4-FFF2-40B4-BE49-F238E27FC236}">
                <a16:creationId xmlns:a16="http://schemas.microsoft.com/office/drawing/2014/main" id="{68705791-C09B-CAF5-CBE7-047ED6D5A6CC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7160" y="393428"/>
            <a:ext cx="4663394" cy="3024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4B7C02-4392-AEE9-2A1B-9E0A74F04C6B}"/>
              </a:ext>
            </a:extLst>
          </p:cNvPr>
          <p:cNvSpPr txBox="1"/>
          <p:nvPr/>
        </p:nvSpPr>
        <p:spPr>
          <a:xfrm>
            <a:off x="1677744" y="3646550"/>
            <a:ext cx="350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350" dirty="0"/>
              <a:t>Re constructive surgery Camp at </a:t>
            </a:r>
            <a:r>
              <a:rPr lang="en-IN" sz="1350" dirty="0" err="1"/>
              <a:t>Dehri</a:t>
            </a:r>
            <a:r>
              <a:rPr lang="en-IN" sz="1350" dirty="0"/>
              <a:t> On Sone</a:t>
            </a:r>
          </a:p>
        </p:txBody>
      </p:sp>
    </p:spTree>
    <p:extLst>
      <p:ext uri="{BB962C8B-B14F-4D97-AF65-F5344CB8AC3E}">
        <p14:creationId xmlns:p14="http://schemas.microsoft.com/office/powerpoint/2010/main" val="598932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B86D8-4408-C0C5-F0A1-E4D03B677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205" y="2774611"/>
            <a:ext cx="4700530" cy="354953"/>
          </a:xfrm>
        </p:spPr>
        <p:txBody>
          <a:bodyPr>
            <a:noAutofit/>
          </a:bodyPr>
          <a:lstStyle/>
          <a:p>
            <a:r>
              <a:rPr lang="en-IN" sz="2000" b="1" dirty="0"/>
              <a:t>Livelihood Enhancement Support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3DFDFD-7FF2-1362-AA09-29AEA2EAD1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842" y="3497771"/>
            <a:ext cx="5175168" cy="291879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7FD170-E240-1C6B-25B6-0B8F8CD7C3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984" y="246745"/>
            <a:ext cx="5680647" cy="3113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6684D3-A9FB-3E75-4811-FE8B5EB1B4B9}"/>
              </a:ext>
            </a:extLst>
          </p:cNvPr>
          <p:cNvSpPr txBox="1"/>
          <p:nvPr/>
        </p:nvSpPr>
        <p:spPr>
          <a:xfrm>
            <a:off x="1660792" y="3360230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Disability certificate facilitation</a:t>
            </a:r>
          </a:p>
        </p:txBody>
      </p:sp>
    </p:spTree>
    <p:extLst>
      <p:ext uri="{BB962C8B-B14F-4D97-AF65-F5344CB8AC3E}">
        <p14:creationId xmlns:p14="http://schemas.microsoft.com/office/powerpoint/2010/main" val="26681300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46F17-1A9E-B22E-1682-2990BF34A6FD}"/>
              </a:ext>
            </a:extLst>
          </p:cNvPr>
          <p:cNvSpPr txBox="1"/>
          <p:nvPr/>
        </p:nvSpPr>
        <p:spPr>
          <a:xfrm>
            <a:off x="3481330" y="2544896"/>
            <a:ext cx="4718728" cy="1323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8000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1842274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D291F2-4F3B-9988-830C-3A03B6B27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163" y="229720"/>
            <a:ext cx="8647721" cy="1185045"/>
          </a:xfrm>
        </p:spPr>
        <p:txBody>
          <a:bodyPr>
            <a:normAutofit/>
          </a:bodyPr>
          <a:lstStyle/>
          <a:p>
            <a:r>
              <a:rPr lang="en-US" dirty="0"/>
              <a:t>Project objectives: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3957EAB-1A32-A2FE-6656-37F9DA322CC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68163" y="1253060"/>
            <a:ext cx="9093630" cy="45689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effectLst/>
                <a:latin typeface="Arial MT"/>
                <a:ea typeface="Arial MT"/>
                <a:cs typeface="Arial MT"/>
              </a:rPr>
              <a:t>This project aims to provide seamless DPMR and social rehabilitation services in </a:t>
            </a:r>
            <a:r>
              <a:rPr lang="en-US" dirty="0">
                <a:latin typeface="Arial MT"/>
                <a:ea typeface="Arial MT"/>
                <a:cs typeface="Arial MT"/>
              </a:rPr>
              <a:t>28</a:t>
            </a:r>
            <a:r>
              <a:rPr lang="en-US" sz="1800" spc="5" dirty="0">
                <a:effectLst/>
                <a:latin typeface="Arial MT"/>
                <a:ea typeface="Arial MT"/>
                <a:cs typeface="Arial MT"/>
              </a:rPr>
              <a:t> </a:t>
            </a:r>
            <a:r>
              <a:rPr lang="en-US" sz="1800" dirty="0">
                <a:effectLst/>
                <a:latin typeface="Arial MT"/>
                <a:ea typeface="Arial MT"/>
                <a:cs typeface="Arial MT"/>
              </a:rPr>
              <a:t>districts of </a:t>
            </a:r>
            <a:r>
              <a:rPr lang="en-US" dirty="0">
                <a:latin typeface="Arial MT"/>
                <a:ea typeface="Arial MT"/>
                <a:cs typeface="Arial MT"/>
              </a:rPr>
              <a:t>Bihar</a:t>
            </a:r>
            <a:r>
              <a:rPr lang="en-US" sz="1800" dirty="0">
                <a:effectLst/>
                <a:latin typeface="Arial MT"/>
                <a:ea typeface="Arial MT"/>
                <a:cs typeface="Arial MT"/>
              </a:rPr>
              <a:t> state.</a:t>
            </a:r>
          </a:p>
          <a:p>
            <a:pPr marL="0" indent="0">
              <a:buNone/>
            </a:pPr>
            <a:r>
              <a:rPr lang="en-US" sz="1800" dirty="0">
                <a:effectLst/>
                <a:latin typeface="Arial MT"/>
                <a:ea typeface="Arial MT"/>
                <a:cs typeface="Arial MT"/>
              </a:rPr>
              <a:t>The objective is to:</a:t>
            </a:r>
          </a:p>
          <a:p>
            <a:r>
              <a:rPr lang="en-US" dirty="0">
                <a:latin typeface="Arial MT"/>
              </a:rPr>
              <a:t>Strengthening referral system and services at primary, secondary, and tertiary level care. </a:t>
            </a:r>
          </a:p>
          <a:p>
            <a:r>
              <a:rPr lang="en-US" dirty="0">
                <a:latin typeface="Arial MT"/>
              </a:rPr>
              <a:t>Improving the skills of health staff in the identification of presumptive leprosy cases and diagnosis, identification of complications like reactions, nerve function impairment (NFI), and their management. </a:t>
            </a:r>
          </a:p>
          <a:p>
            <a:r>
              <a:rPr lang="en-US" dirty="0">
                <a:latin typeface="Arial MT"/>
              </a:rPr>
              <a:t>Improving patient counselling.</a:t>
            </a:r>
          </a:p>
          <a:p>
            <a:r>
              <a:rPr lang="en-US" dirty="0">
                <a:latin typeface="Arial MT"/>
              </a:rPr>
              <a:t>Facilitate medical rehabilitation like self-care, RCS, MCR, etc., social benefits like pension and livelihood enhancement support for income generation. </a:t>
            </a:r>
          </a:p>
          <a:p>
            <a:endParaRPr lang="en-US" b="1" dirty="0">
              <a:latin typeface="Arial MT"/>
            </a:endParaRPr>
          </a:p>
          <a:p>
            <a:endParaRPr lang="en-IN" b="1" dirty="0"/>
          </a:p>
          <a:p>
            <a:endParaRPr lang="en-US" b="1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9049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7850EFA-E55C-8DDC-A58D-62CF053D1B1F}"/>
              </a:ext>
            </a:extLst>
          </p:cNvPr>
          <p:cNvSpPr/>
          <p:nvPr/>
        </p:nvSpPr>
        <p:spPr>
          <a:xfrm>
            <a:off x="4054205" y="760164"/>
            <a:ext cx="3272010" cy="15754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Primary level </a:t>
            </a:r>
          </a:p>
          <a:p>
            <a:pPr algn="ctr"/>
            <a:r>
              <a:rPr lang="en-IN" b="1" dirty="0">
                <a:solidFill>
                  <a:schemeClr val="tx1"/>
                </a:solidFill>
              </a:rPr>
              <a:t>(390 Block Level)</a:t>
            </a:r>
          </a:p>
          <a:p>
            <a:pPr algn="ctr"/>
            <a:endParaRPr lang="en-IN" dirty="0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CBC966-6CB3-144F-99B2-CAD6F9EF2F0A}"/>
              </a:ext>
            </a:extLst>
          </p:cNvPr>
          <p:cNvSpPr/>
          <p:nvPr/>
        </p:nvSpPr>
        <p:spPr>
          <a:xfrm>
            <a:off x="7059979" y="3986271"/>
            <a:ext cx="3272010" cy="15754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Tertiary level </a:t>
            </a:r>
          </a:p>
          <a:p>
            <a:pPr algn="ctr"/>
            <a:r>
              <a:rPr lang="en-IN" b="1" dirty="0">
                <a:solidFill>
                  <a:schemeClr val="tx1"/>
                </a:solidFill>
              </a:rPr>
              <a:t>(2 in the state)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58AFF4-122B-5AF3-044A-7677B38E331E}"/>
              </a:ext>
            </a:extLst>
          </p:cNvPr>
          <p:cNvSpPr/>
          <p:nvPr/>
        </p:nvSpPr>
        <p:spPr>
          <a:xfrm>
            <a:off x="1296311" y="4072574"/>
            <a:ext cx="3272010" cy="157541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Secondary level </a:t>
            </a:r>
          </a:p>
          <a:p>
            <a:pPr algn="ctr"/>
            <a:r>
              <a:rPr lang="en-IN" b="1" dirty="0">
                <a:solidFill>
                  <a:schemeClr val="tx1"/>
                </a:solidFill>
              </a:rPr>
              <a:t>(28 District Level)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ACA883F-293C-CC27-AA8E-80B932BC9AAB}"/>
              </a:ext>
            </a:extLst>
          </p:cNvPr>
          <p:cNvSpPr/>
          <p:nvPr/>
        </p:nvSpPr>
        <p:spPr>
          <a:xfrm rot="3205685">
            <a:off x="7412778" y="3067122"/>
            <a:ext cx="892367" cy="1066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D799AB5-DB06-0309-BDDB-510BA4820F28}"/>
              </a:ext>
            </a:extLst>
          </p:cNvPr>
          <p:cNvSpPr/>
          <p:nvPr/>
        </p:nvSpPr>
        <p:spPr>
          <a:xfrm rot="18965559">
            <a:off x="3183821" y="3119606"/>
            <a:ext cx="892367" cy="99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72AAF13-0009-7B7E-A1E5-BEA1C0CFD86C}"/>
              </a:ext>
            </a:extLst>
          </p:cNvPr>
          <p:cNvSpPr/>
          <p:nvPr/>
        </p:nvSpPr>
        <p:spPr>
          <a:xfrm rot="10800000">
            <a:off x="5207305" y="4656465"/>
            <a:ext cx="892367" cy="99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1C8ABDE-1E55-57A8-E54B-52AA72FD3080}"/>
              </a:ext>
            </a:extLst>
          </p:cNvPr>
          <p:cNvSpPr/>
          <p:nvPr/>
        </p:nvSpPr>
        <p:spPr>
          <a:xfrm>
            <a:off x="5244026" y="4860280"/>
            <a:ext cx="892367" cy="99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C0E846A-D559-6CB9-36C7-0D9256DB3185}"/>
              </a:ext>
            </a:extLst>
          </p:cNvPr>
          <p:cNvSpPr/>
          <p:nvPr/>
        </p:nvSpPr>
        <p:spPr>
          <a:xfrm rot="8156090">
            <a:off x="3363809" y="3297717"/>
            <a:ext cx="892367" cy="99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A4529EE-3F61-1B59-7309-32CB5E7C7DB5}"/>
              </a:ext>
            </a:extLst>
          </p:cNvPr>
          <p:cNvSpPr/>
          <p:nvPr/>
        </p:nvSpPr>
        <p:spPr>
          <a:xfrm rot="13963826">
            <a:off x="7598492" y="2969591"/>
            <a:ext cx="892367" cy="991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B740E4-A29D-FB9A-1E1C-C8BE7C59C369}"/>
              </a:ext>
            </a:extLst>
          </p:cNvPr>
          <p:cNvSpPr txBox="1"/>
          <p:nvPr/>
        </p:nvSpPr>
        <p:spPr>
          <a:xfrm>
            <a:off x="4303913" y="3120463"/>
            <a:ext cx="331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Referral system strengthening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5B23E76-748B-7AB7-7E65-C6ADCEDF3554}"/>
              </a:ext>
            </a:extLst>
          </p:cNvPr>
          <p:cNvSpPr/>
          <p:nvPr/>
        </p:nvSpPr>
        <p:spPr>
          <a:xfrm>
            <a:off x="9738911" y="506776"/>
            <a:ext cx="2258458" cy="28974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  <a:highlight>
                  <a:srgbClr val="FFFF00"/>
                </a:highlight>
              </a:rPr>
              <a:t>Two tertiary level hospitals (TLM Muzaffarpur and  DFIT </a:t>
            </a:r>
            <a:r>
              <a:rPr lang="en-IN" dirty="0" err="1">
                <a:solidFill>
                  <a:schemeClr val="tx1"/>
                </a:solidFill>
                <a:highlight>
                  <a:srgbClr val="FFFF00"/>
                </a:highlight>
              </a:rPr>
              <a:t>Dehri</a:t>
            </a:r>
            <a:r>
              <a:rPr lang="en-IN" dirty="0">
                <a:solidFill>
                  <a:schemeClr val="tx1"/>
                </a:solidFill>
                <a:highlight>
                  <a:srgbClr val="FFFF00"/>
                </a:highlight>
              </a:rPr>
              <a:t> On Sone </a:t>
            </a:r>
          </a:p>
          <a:p>
            <a:pPr algn="ctr"/>
            <a:endParaRPr lang="en-IN" dirty="0"/>
          </a:p>
          <a:p>
            <a:pPr algn="ctr"/>
            <a:r>
              <a:rPr lang="en-IN" dirty="0"/>
              <a:t>LEP for needy supported by DFIT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EC1DA55-99AD-0652-D776-D4DD79920D5E}"/>
              </a:ext>
            </a:extLst>
          </p:cNvPr>
          <p:cNvSpPr/>
          <p:nvPr/>
        </p:nvSpPr>
        <p:spPr>
          <a:xfrm>
            <a:off x="306608" y="504938"/>
            <a:ext cx="2258458" cy="28974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  <a:highlight>
                  <a:srgbClr val="FFFF00"/>
                </a:highlight>
              </a:rPr>
              <a:t>Strengthening DPMR services in 28 districts </a:t>
            </a:r>
          </a:p>
          <a:p>
            <a:pPr algn="ctr"/>
            <a:endParaRPr lang="en-IN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38B6E5-E93E-902A-B6AB-B99493D7CCCF}"/>
              </a:ext>
            </a:extLst>
          </p:cNvPr>
          <p:cNvSpPr txBox="1"/>
          <p:nvPr/>
        </p:nvSpPr>
        <p:spPr>
          <a:xfrm>
            <a:off x="866651" y="5960123"/>
            <a:ext cx="10471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000" dirty="0">
                <a:highlight>
                  <a:srgbClr val="FFFF00"/>
                </a:highlight>
              </a:rPr>
              <a:t>WhatsApp group for all the Secondary level and WhatsApp group for primary at every district level </a:t>
            </a:r>
          </a:p>
        </p:txBody>
      </p:sp>
    </p:spTree>
    <p:extLst>
      <p:ext uri="{BB962C8B-B14F-4D97-AF65-F5344CB8AC3E}">
        <p14:creationId xmlns:p14="http://schemas.microsoft.com/office/powerpoint/2010/main" val="3240605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C1AC-7C79-4ADA-CBFD-66C8439E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073"/>
            <a:ext cx="10515600" cy="813680"/>
          </a:xfrm>
        </p:spPr>
        <p:txBody>
          <a:bodyPr/>
          <a:lstStyle/>
          <a:p>
            <a:r>
              <a:rPr lang="en-IN" dirty="0"/>
              <a:t>Challenges in Disability Prevention….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DF2D862-8612-F015-18C8-89F4DFC67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575234"/>
              </p:ext>
            </p:extLst>
          </p:nvPr>
        </p:nvGraphicFramePr>
        <p:xfrm>
          <a:off x="224010" y="784035"/>
          <a:ext cx="11743980" cy="5934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1990">
                  <a:extLst>
                    <a:ext uri="{9D8B030D-6E8A-4147-A177-3AD203B41FA5}">
                      <a16:colId xmlns:a16="http://schemas.microsoft.com/office/drawing/2014/main" val="2423956007"/>
                    </a:ext>
                  </a:extLst>
                </a:gridCol>
                <a:gridCol w="5871990">
                  <a:extLst>
                    <a:ext uri="{9D8B030D-6E8A-4147-A177-3AD203B41FA5}">
                      <a16:colId xmlns:a16="http://schemas.microsoft.com/office/drawing/2014/main" val="2871703806"/>
                    </a:ext>
                  </a:extLst>
                </a:gridCol>
              </a:tblGrid>
              <a:tr h="477387">
                <a:tc>
                  <a:txBody>
                    <a:bodyPr/>
                    <a:lstStyle/>
                    <a:p>
                      <a:r>
                        <a:rPr lang="en-IN" dirty="0"/>
                        <a:t>Primary level (Block level) Challenges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Key Activities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464918"/>
                  </a:ext>
                </a:extLst>
              </a:tr>
              <a:tr h="962938">
                <a:tc>
                  <a:txBody>
                    <a:bodyPr/>
                    <a:lstStyle/>
                    <a:p>
                      <a:r>
                        <a:rPr lang="en-IN" sz="2000" dirty="0"/>
                        <a:t>Human resource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Identified 2 Nodal persons – 1 MO and 1 Non medical (PMW, Staff nurse, MPHW, Pharmacist, STS, Group D etc)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202055"/>
                  </a:ext>
                </a:extLst>
              </a:tr>
              <a:tr h="1546537">
                <a:tc>
                  <a:txBody>
                    <a:bodyPr/>
                    <a:lstStyle/>
                    <a:p>
                      <a:r>
                        <a:rPr lang="en-IN" sz="2000" dirty="0"/>
                        <a:t>Diagnosis and management of leprosy - Difficult to diagnose cases (LL, Neuritis), other skin diseases and reactions (recurrent ENL, Neuritis)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Trained for 3 days with practical sessions (case examination and presentation) – sensory test, VMT/ST and recording the details (</a:t>
                      </a:r>
                      <a:r>
                        <a:rPr lang="en-IN" sz="2000" dirty="0">
                          <a:highlight>
                            <a:srgbClr val="FFFF00"/>
                          </a:highlight>
                        </a:rPr>
                        <a:t>suspect register</a:t>
                      </a:r>
                      <a:r>
                        <a:rPr lang="en-IN" sz="2000" dirty="0"/>
                        <a:t>, patient cards, register, reaction register, disability register) &amp; </a:t>
                      </a:r>
                      <a:r>
                        <a:rPr lang="en-IN" sz="2000" dirty="0">
                          <a:highlight>
                            <a:srgbClr val="FFFF00"/>
                          </a:highlight>
                        </a:rPr>
                        <a:t>Patient referral forms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281974"/>
                  </a:ext>
                </a:extLst>
              </a:tr>
              <a:tr h="671139">
                <a:tc>
                  <a:txBody>
                    <a:bodyPr/>
                    <a:lstStyle/>
                    <a:p>
                      <a:r>
                        <a:rPr lang="en-IN" sz="2000" dirty="0"/>
                        <a:t>Skin smear facility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Trained – when and where to refer (</a:t>
                      </a:r>
                      <a:r>
                        <a:rPr lang="en-IN" sz="2000" dirty="0">
                          <a:highlight>
                            <a:srgbClr val="FFFF00"/>
                          </a:highlight>
                        </a:rPr>
                        <a:t>Directory of nodal persons and contact numbers</a:t>
                      </a:r>
                      <a:r>
                        <a:rPr lang="en-IN" sz="20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97967"/>
                  </a:ext>
                </a:extLst>
              </a:tr>
              <a:tr h="1177120">
                <a:tc>
                  <a:txBody>
                    <a:bodyPr/>
                    <a:lstStyle/>
                    <a:p>
                      <a:endParaRPr lang="en-IN" sz="2000" dirty="0"/>
                    </a:p>
                    <a:p>
                      <a:r>
                        <a:rPr lang="en-IN" sz="2000" dirty="0"/>
                        <a:t>Identification of Neuritis and reaction and reaction management – counselling 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>
                          <a:highlight>
                            <a:srgbClr val="FFFF00"/>
                          </a:highlight>
                        </a:rPr>
                        <a:t>Patient Information Cards</a:t>
                      </a:r>
                      <a:r>
                        <a:rPr lang="en-IN" sz="2000" dirty="0"/>
                        <a:t> – signs and symptoms of reaction/Neuritis</a:t>
                      </a:r>
                    </a:p>
                    <a:p>
                      <a:r>
                        <a:rPr lang="en-IN" sz="2000" dirty="0"/>
                        <a:t>Patients were given the Nodal person’s contact number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369281"/>
                  </a:ext>
                </a:extLst>
              </a:tr>
              <a:tr h="823983">
                <a:tc>
                  <a:txBody>
                    <a:bodyPr/>
                    <a:lstStyle/>
                    <a:p>
                      <a:r>
                        <a:rPr lang="en-IN" sz="2000" dirty="0"/>
                        <a:t>Attrition of Nodal persons </a:t>
                      </a:r>
                    </a:p>
                    <a:p>
                      <a:endParaRPr lang="en-IN" sz="2000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dirty="0"/>
                        <a:t>Arranging on the job training immediately and later      arrange for 3 days training in the same year.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5905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3977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C1AC-7C79-4ADA-CBFD-66C8439E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24" y="0"/>
            <a:ext cx="10515600" cy="813680"/>
          </a:xfrm>
        </p:spPr>
        <p:txBody>
          <a:bodyPr/>
          <a:lstStyle/>
          <a:p>
            <a:r>
              <a:rPr lang="en-IN" dirty="0"/>
              <a:t>Challenges in Disability Prevention….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DF2D862-8612-F015-18C8-89F4DFC678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1549543"/>
              </p:ext>
            </p:extLst>
          </p:nvPr>
        </p:nvGraphicFramePr>
        <p:xfrm>
          <a:off x="242371" y="719661"/>
          <a:ext cx="11743980" cy="6150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60974">
                  <a:extLst>
                    <a:ext uri="{9D8B030D-6E8A-4147-A177-3AD203B41FA5}">
                      <a16:colId xmlns:a16="http://schemas.microsoft.com/office/drawing/2014/main" val="2423956007"/>
                    </a:ext>
                  </a:extLst>
                </a:gridCol>
                <a:gridCol w="5883006">
                  <a:extLst>
                    <a:ext uri="{9D8B030D-6E8A-4147-A177-3AD203B41FA5}">
                      <a16:colId xmlns:a16="http://schemas.microsoft.com/office/drawing/2014/main" val="2871703806"/>
                    </a:ext>
                  </a:extLst>
                </a:gridCol>
              </a:tblGrid>
              <a:tr h="352986">
                <a:tc>
                  <a:txBody>
                    <a:bodyPr/>
                    <a:lstStyle/>
                    <a:p>
                      <a:r>
                        <a:rPr lang="en-IN" dirty="0"/>
                        <a:t>Secondary Level (District) Challenges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dirty="0"/>
                        <a:t>Key Activities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5464918"/>
                  </a:ext>
                </a:extLst>
              </a:tr>
              <a:tr h="664250">
                <a:tc>
                  <a:txBody>
                    <a:bodyPr/>
                    <a:lstStyle/>
                    <a:p>
                      <a:r>
                        <a:rPr lang="en-IN" sz="1800" dirty="0"/>
                        <a:t>Human resource 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/>
                        <a:t>Identified 2 Nodal persons – Physiotherapist  and NMS/HE/PMW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202055"/>
                  </a:ext>
                </a:extLst>
              </a:tr>
              <a:tr h="1411945">
                <a:tc>
                  <a:txBody>
                    <a:bodyPr/>
                    <a:lstStyle/>
                    <a:p>
                      <a:r>
                        <a:rPr lang="en-IN" sz="1800" dirty="0"/>
                        <a:t>Management of complications related to leprosy –diagnosis of difficult to diagnose cases, Lepra reactions, Chronic ulcers, Neuritis, identification and mobilising RCS cases to tertiary level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/>
                        <a:t>5 days institutional training – Diagnosis and management of complications like recurrent neuritis, Skin smear technic, Measurement of Customised footwear, RCS eligibility and post operation follow up (3</a:t>
                      </a:r>
                      <a:r>
                        <a:rPr lang="en-IN" sz="1800" baseline="30000" dirty="0"/>
                        <a:t>rd</a:t>
                      </a:r>
                      <a:r>
                        <a:rPr lang="en-IN" sz="1800" dirty="0"/>
                        <a:t>), </a:t>
                      </a:r>
                      <a:r>
                        <a:rPr lang="en-IN" sz="1800" dirty="0">
                          <a:highlight>
                            <a:srgbClr val="FFFF00"/>
                          </a:highlight>
                        </a:rPr>
                        <a:t>Patient Information cards</a:t>
                      </a:r>
                      <a:r>
                        <a:rPr lang="en-IN" sz="1800" dirty="0"/>
                        <a:t>, </a:t>
                      </a:r>
                      <a:r>
                        <a:rPr lang="en-IN" sz="1800" dirty="0">
                          <a:highlight>
                            <a:srgbClr val="FFFF00"/>
                          </a:highlight>
                        </a:rPr>
                        <a:t>Referral and feedback forms, Referral register, Directory</a:t>
                      </a:r>
                      <a:r>
                        <a:rPr lang="en-IN" sz="18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281974"/>
                  </a:ext>
                </a:extLst>
              </a:tr>
              <a:tr h="617726">
                <a:tc>
                  <a:txBody>
                    <a:bodyPr/>
                    <a:lstStyle/>
                    <a:p>
                      <a:r>
                        <a:rPr lang="en-IN" sz="1800" dirty="0"/>
                        <a:t>Skin smear facility 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/>
                        <a:t>Tools were given, transportation of smears to DFIT lab in Darbhanga – Courier charges.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497967"/>
                  </a:ext>
                </a:extLst>
              </a:tr>
              <a:tr h="882466">
                <a:tc>
                  <a:txBody>
                    <a:bodyPr/>
                    <a:lstStyle/>
                    <a:p>
                      <a:endParaRPr lang="en-IN" sz="1800" dirty="0"/>
                    </a:p>
                    <a:p>
                      <a:r>
                        <a:rPr lang="en-IN" sz="1800" dirty="0"/>
                        <a:t>Management of recurrent reactions, Neuritis, Physiotherapy, aids and appliances 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/>
                        <a:t>Trained in immobilising limb (POP or readymade splints),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369281"/>
                  </a:ext>
                </a:extLst>
              </a:tr>
              <a:tr h="8824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/>
                        <a:t>Attrition of trained nodal persons 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/>
                        <a:t>Arranging on the job training immediately and later      arrange for 5 days institutional training in the same year. </a:t>
                      </a:r>
                    </a:p>
                    <a:p>
                      <a:endParaRPr lang="en-IN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590565"/>
                  </a:ext>
                </a:extLst>
              </a:tr>
              <a:tr h="11472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800" dirty="0"/>
                        <a:t>Support of other specialities like Skin, Eye, Ortho and general medicine – for managing specific complications. 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1800" dirty="0"/>
                        <a:t>One-to-one sensitised, </a:t>
                      </a:r>
                    </a:p>
                    <a:p>
                      <a:endParaRPr lang="en-IN" sz="1800" dirty="0"/>
                    </a:p>
                    <a:p>
                      <a:r>
                        <a:rPr lang="en-IN" sz="1800" dirty="0"/>
                        <a:t>Nodal person at the secondary level ties up with the Specialist at the district level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4061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231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6EB784-DE1C-75A0-A33E-0EB5AB472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228601"/>
            <a:ext cx="2853131" cy="452596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7F388C-7B3A-EEE0-03FC-C0F87001CE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012270"/>
            <a:ext cx="3831166" cy="4310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2260FE-A6C6-30A2-BFD4-7F93E6C7C875}"/>
              </a:ext>
            </a:extLst>
          </p:cNvPr>
          <p:cNvSpPr txBox="1"/>
          <p:nvPr/>
        </p:nvSpPr>
        <p:spPr>
          <a:xfrm>
            <a:off x="2264765" y="4953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Telephone Directory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435DB9-72A4-6A77-E2F2-C74BEC5A4E26}"/>
              </a:ext>
            </a:extLst>
          </p:cNvPr>
          <p:cNvSpPr txBox="1"/>
          <p:nvPr/>
        </p:nvSpPr>
        <p:spPr>
          <a:xfrm>
            <a:off x="6858000" y="609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Patient Information Card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837161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4263A1-834C-4B83-EB78-5CB8F2B51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6841" y="753518"/>
            <a:ext cx="4612925" cy="5823818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FB2CD7-79F9-7C29-49FA-28D6151F6A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89886" y="1687479"/>
            <a:ext cx="3977524" cy="47896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CA4745-4014-47F3-398B-2153CB6C4082}"/>
              </a:ext>
            </a:extLst>
          </p:cNvPr>
          <p:cNvSpPr txBox="1"/>
          <p:nvPr/>
        </p:nvSpPr>
        <p:spPr>
          <a:xfrm>
            <a:off x="2514600" y="685800"/>
            <a:ext cx="300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Suspect Register</a:t>
            </a:r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CAD770-015F-785C-190C-59CBE1F46B97}"/>
              </a:ext>
            </a:extLst>
          </p:cNvPr>
          <p:cNvSpPr txBox="1"/>
          <p:nvPr/>
        </p:nvSpPr>
        <p:spPr>
          <a:xfrm>
            <a:off x="7975295" y="1619934"/>
            <a:ext cx="3446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Foot measurement Register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39210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1309</Words>
  <Application>Microsoft Office PowerPoint</Application>
  <PresentationFormat>Widescreen</PresentationFormat>
  <Paragraphs>219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Arial MT</vt:lpstr>
      <vt:lpstr>Calibri</vt:lpstr>
      <vt:lpstr>Calibri Light</vt:lpstr>
      <vt:lpstr>Vrinda</vt:lpstr>
      <vt:lpstr>Office Theme</vt:lpstr>
      <vt:lpstr>"Strengthening the Referral System to Provide Seamless Disability Prevention &amp; Medical Rehabilitation (DPMR), and Social Rehabilitation Services Across 28 Districts of Bihar"</vt:lpstr>
      <vt:lpstr>Introduction:</vt:lpstr>
      <vt:lpstr>Introduction continued… </vt:lpstr>
      <vt:lpstr>Project objectives: </vt:lpstr>
      <vt:lpstr>PowerPoint Presentation</vt:lpstr>
      <vt:lpstr>Challenges in Disability Prevention…. </vt:lpstr>
      <vt:lpstr>Challenges in Disability Prevention…. </vt:lpstr>
      <vt:lpstr>PowerPoint Presentation</vt:lpstr>
      <vt:lpstr>PowerPoint Presentation</vt:lpstr>
      <vt:lpstr>PowerPoint Presentation</vt:lpstr>
      <vt:lpstr>Challenges in Medical Rehabilitation…. </vt:lpstr>
      <vt:lpstr>PowerPoint Presentation</vt:lpstr>
      <vt:lpstr>Patients Attended the SLRC:</vt:lpstr>
      <vt:lpstr>PLRC Referral:</vt:lpstr>
      <vt:lpstr>New Case Detection:</vt:lpstr>
      <vt:lpstr>Skin Smear:</vt:lpstr>
      <vt:lpstr>Reactions Identified &amp; Managed:</vt:lpstr>
      <vt:lpstr>Child Case Assessment:</vt:lpstr>
      <vt:lpstr>RCS Referral:</vt:lpstr>
      <vt:lpstr>Customized Footwear:</vt:lpstr>
      <vt:lpstr>Medical Rehabilitation</vt:lpstr>
      <vt:lpstr>On the job training </vt:lpstr>
      <vt:lpstr>PowerPoint Presentation</vt:lpstr>
      <vt:lpstr>Assistive device provided:</vt:lpstr>
      <vt:lpstr>Child Case Assessment:</vt:lpstr>
      <vt:lpstr>Patient Visit  – On-the-job</vt:lpstr>
      <vt:lpstr>   Patient Management at SLRC Level:</vt:lpstr>
      <vt:lpstr>PowerPoint Presentation</vt:lpstr>
      <vt:lpstr>Self care monitoring by ASHA and CSW</vt:lpstr>
      <vt:lpstr>PowerPoint Presentation</vt:lpstr>
      <vt:lpstr>Livelihood Enhancement Support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Bihar Best Practices </dc:title>
  <dc:creator>Damien Foundation India Trust</dc:creator>
  <cp:lastModifiedBy>Ashish Dangar</cp:lastModifiedBy>
  <cp:revision>83</cp:revision>
  <dcterms:created xsi:type="dcterms:W3CDTF">2024-11-29T05:00:59Z</dcterms:created>
  <dcterms:modified xsi:type="dcterms:W3CDTF">2025-08-26T05:56:11Z</dcterms:modified>
</cp:coreProperties>
</file>